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6" r:id="rId4"/>
    <p:sldId id="267" r:id="rId5"/>
    <p:sldId id="268" r:id="rId6"/>
    <p:sldId id="269" r:id="rId7"/>
    <p:sldId id="259" r:id="rId8"/>
    <p:sldId id="260" r:id="rId9"/>
    <p:sldId id="261" r:id="rId10"/>
    <p:sldId id="262" r:id="rId11"/>
    <p:sldId id="270" r:id="rId12"/>
    <p:sldId id="271" r:id="rId13"/>
    <p:sldId id="264" r:id="rId14"/>
  </p:sldIdLst>
  <p:sldSz cx="14630400" cy="8229600"/>
  <p:notesSz cx="8229600" cy="146304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eebo Light" pitchFamily="2" charset="-79"/>
      <p:regular r:id="rId20"/>
    </p:embeddedFont>
    <p:embeddedFont>
      <p:font typeface="Montserrat" panose="00000500000000000000" pitchFamily="2" charset="-52"/>
      <p:regular r:id="rId21"/>
      <p:bold r:id="rId22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0" d="100"/>
          <a:sy n="60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911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52926" y="1925052"/>
            <a:ext cx="8438148" cy="1858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8000" b="1" dirty="0" err="1">
                <a:solidFill>
                  <a:srgbClr val="FFFF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Портфоліо</a:t>
            </a:r>
            <a:r>
              <a:rPr lang="en-US" sz="5400" dirty="0">
                <a:solidFill>
                  <a:srgbClr val="FFFF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endParaRPr lang="uk-UA" sz="5400" dirty="0">
              <a:solidFill>
                <a:srgbClr val="FFFF99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endParaRPr lang="uk-UA" sz="5400" dirty="0">
              <a:solidFill>
                <a:srgbClr val="FFFF99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uk-UA" sz="5400" dirty="0" err="1">
                <a:solidFill>
                  <a:srgbClr val="FFFF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Зимокос</a:t>
            </a:r>
            <a:r>
              <a:rPr lang="uk-UA" sz="5400" dirty="0">
                <a:solidFill>
                  <a:srgbClr val="FFFF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Марія Олександрівна</a:t>
            </a:r>
          </a:p>
          <a:p>
            <a:pPr marL="0" indent="0" algn="ctr">
              <a:lnSpc>
                <a:spcPts val="5550"/>
              </a:lnSpc>
              <a:buNone/>
            </a:pPr>
            <a:r>
              <a:rPr lang="en-US" sz="3600" dirty="0" err="1">
                <a:solidFill>
                  <a:srgbClr val="FFFF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керівник</a:t>
            </a:r>
            <a:r>
              <a:rPr lang="en-US" sz="3600" dirty="0">
                <a:solidFill>
                  <a:srgbClr val="FFFF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3600" dirty="0" err="1">
                <a:solidFill>
                  <a:srgbClr val="FFFF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гуртк</a:t>
            </a:r>
            <a:r>
              <a:rPr lang="uk-UA" sz="3600" dirty="0">
                <a:solidFill>
                  <a:srgbClr val="FFFF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 - </a:t>
            </a:r>
            <a:r>
              <a:rPr lang="en-US" sz="3600" dirty="0">
                <a:solidFill>
                  <a:srgbClr val="FFFF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3600" dirty="0" err="1">
                <a:solidFill>
                  <a:srgbClr val="FFFF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методист</a:t>
            </a:r>
            <a:endParaRPr lang="uk-UA" sz="3600" dirty="0">
              <a:solidFill>
                <a:srgbClr val="FFFF99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uk-UA" sz="4400" b="1" dirty="0">
                <a:solidFill>
                  <a:srgbClr val="FFFF99"/>
                </a:solidFill>
                <a:latin typeface="Montserrat" pitchFamily="34" charset="0"/>
              </a:rPr>
              <a:t>ЗПО </a:t>
            </a:r>
            <a:r>
              <a:rPr lang="uk-UA" sz="4400" b="1" dirty="0" err="1">
                <a:solidFill>
                  <a:srgbClr val="FFFF99"/>
                </a:solidFill>
                <a:latin typeface="Montserrat" pitchFamily="34" charset="0"/>
              </a:rPr>
              <a:t>КРЦМтаШ</a:t>
            </a:r>
            <a:endParaRPr lang="en-US" sz="4400" b="1" dirty="0">
              <a:solidFill>
                <a:srgbClr val="FFFF99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93790" y="5484019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BFA1C7-9AF1-4235-B96E-E9FD58B9A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0"/>
            <a:ext cx="61722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0569" y="597813"/>
            <a:ext cx="6270427" cy="6611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Професійна діяльність</a:t>
            </a:r>
            <a:endParaRPr lang="en-US" sz="4150" dirty="0"/>
          </a:p>
        </p:txBody>
      </p:sp>
      <p:sp>
        <p:nvSpPr>
          <p:cNvPr id="5" name="Text 2"/>
          <p:cNvSpPr/>
          <p:nvPr/>
        </p:nvSpPr>
        <p:spPr>
          <a:xfrm>
            <a:off x="1254502" y="1754684"/>
            <a:ext cx="2644854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Конкурси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740569" y="3101935"/>
            <a:ext cx="3672721" cy="1015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uk-UA" sz="20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Організую підготовку вихованців у конкурсах різного рівня, а саме: міських, обласних, всеукраїнських та міжнародних.</a:t>
            </a:r>
            <a:r>
              <a:rPr lang="en-US" sz="20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5201255" y="1784318"/>
            <a:ext cx="2644854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Фестивалі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4730591" y="3101935"/>
            <a:ext cx="3672840" cy="1015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uk-UA" sz="20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Організовую участь вихованців у фестивалях різного рівня. А також приймаю  учать у роботі </a:t>
            </a:r>
            <a:r>
              <a:rPr lang="uk-UA" sz="200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жюрі</a:t>
            </a:r>
            <a:r>
              <a:rPr lang="uk-UA" sz="20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різних фестивалів міського рівня</a:t>
            </a: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3249454" y="5104520"/>
            <a:ext cx="2644854" cy="446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Конференції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2735580" y="5550568"/>
            <a:ext cx="3672721" cy="1572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uk-UA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Беру участь  в ролі слухача, або доповідача у освітніх </a:t>
            </a:r>
            <a:r>
              <a:rPr lang="uk-UA" sz="16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проєктах</a:t>
            </a:r>
            <a:r>
              <a:rPr lang="uk-UA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, спрямованих на підвищення кваліфікації, </a:t>
            </a:r>
            <a:r>
              <a:rPr lang="uk-UA" sz="16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тких</a:t>
            </a:r>
            <a:r>
              <a:rPr lang="uk-UA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як: </a:t>
            </a:r>
            <a:r>
              <a:rPr lang="uk-UA" sz="16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коуч</a:t>
            </a:r>
            <a:r>
              <a:rPr lang="uk-UA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–</a:t>
            </a:r>
            <a:r>
              <a:rPr lang="uk-UA" sz="16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сессії</a:t>
            </a:r>
            <a:r>
              <a:rPr lang="uk-UA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, курси, </a:t>
            </a:r>
            <a:r>
              <a:rPr lang="uk-UA" sz="16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вебінари</a:t>
            </a:r>
            <a:r>
              <a:rPr lang="uk-UA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, конференції тощо</a:t>
            </a: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755018D-FF3A-4095-8C00-A3D417D8D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58656">
            <a:off x="8759214" y="1408687"/>
            <a:ext cx="4959535" cy="351865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876DB1A-3642-4DA8-838D-A313C36B9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61133">
            <a:off x="3022837" y="2038224"/>
            <a:ext cx="4977422" cy="3530894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DF29AF88-07AB-41AE-BCA9-1855B53A3E46}"/>
              </a:ext>
            </a:extLst>
          </p:cNvPr>
          <p:cNvSpPr/>
          <p:nvPr/>
        </p:nvSpPr>
        <p:spPr>
          <a:xfrm>
            <a:off x="2342057" y="510466"/>
            <a:ext cx="96254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6000" b="1" cap="none" spc="0" dirty="0">
                <a:ln w="0"/>
                <a:solidFill>
                  <a:srgbClr val="FFFF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Результативність діяльності: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CCFBEDC-3EB8-4F24-A719-486721347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9009">
            <a:off x="518391" y="1684044"/>
            <a:ext cx="3133985" cy="44324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FE0B68-3210-4AFC-94BD-91A607A80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13665">
            <a:off x="7589846" y="4316135"/>
            <a:ext cx="4857847" cy="335551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A8EB09E-8DA6-4878-83F7-3FBA778E0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190" y="4710264"/>
            <a:ext cx="4571010" cy="322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6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CF6F5E9-2046-4F55-8BD1-2C71A511D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02185">
            <a:off x="7173986" y="1726037"/>
            <a:ext cx="3475527" cy="46340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8936E1-CDAC-4B72-959D-D22DB9542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31767">
            <a:off x="10413507" y="1794916"/>
            <a:ext cx="3230214" cy="4306951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1530C84A-1C91-419D-B063-788E8017F4EC}"/>
              </a:ext>
            </a:extLst>
          </p:cNvPr>
          <p:cNvSpPr/>
          <p:nvPr/>
        </p:nvSpPr>
        <p:spPr>
          <a:xfrm>
            <a:off x="2261937" y="621175"/>
            <a:ext cx="912795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600" b="1" cap="none" spc="0" dirty="0">
                <a:ln w="0"/>
                <a:solidFill>
                  <a:srgbClr val="FFFF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Досягнення вихованців: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B15A8B-CBF6-47D9-8D69-691A9EA1F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42176">
            <a:off x="556858" y="2099343"/>
            <a:ext cx="2896985" cy="38626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03CDAA-6BAF-4DD2-8A75-DEF2B65B3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04296">
            <a:off x="2957956" y="2249060"/>
            <a:ext cx="4030945" cy="28589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17BB33-392D-475B-9CD0-0D5F412F7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6050" y="3922649"/>
            <a:ext cx="3086099" cy="41147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834255-F811-4A15-8BEA-270AD98F2D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81440">
            <a:off x="10228587" y="4812367"/>
            <a:ext cx="4069140" cy="28860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B9ECBBF-9EB8-4B5F-82C1-091E6062A0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1992" y="4138682"/>
            <a:ext cx="2924075" cy="389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79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2145"/>
            <a:ext cx="67147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Плани та перспективи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2134553"/>
            <a:ext cx="2152055" cy="166985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003119" y="2959179"/>
            <a:ext cx="102394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357217" y="2542818"/>
            <a:ext cx="345852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Професійний розвиток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5357217" y="3033236"/>
            <a:ext cx="7234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Продовжувати навчатися новим методам викладання і технологіям.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187077" y="3817501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3861078"/>
            <a:ext cx="4304109" cy="166985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73830" y="4469249"/>
            <a:ext cx="160973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6433304" y="42693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Інновації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6433304" y="4759762"/>
            <a:ext cx="70910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Впроваджувати нові інноваційні підходи до навчання і виховання.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6263164" y="5544026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4A2C85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587603"/>
            <a:ext cx="6456164" cy="166985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74306" y="6195774"/>
            <a:ext cx="15990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7509272" y="58144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Навчання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09272" y="6304836"/>
            <a:ext cx="610052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uk-UA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Нові знання та навички за темою самоосвіти.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4826" y="748546"/>
            <a:ext cx="5680115" cy="659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uk-UA" sz="3600" b="1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Основні відомості</a:t>
            </a:r>
            <a:endParaRPr lang="en-US" sz="3600" b="1" dirty="0"/>
          </a:p>
        </p:txBody>
      </p:sp>
      <p:sp>
        <p:nvSpPr>
          <p:cNvPr id="4" name="Shape 1"/>
          <p:cNvSpPr/>
          <p:nvPr/>
        </p:nvSpPr>
        <p:spPr>
          <a:xfrm flipH="1">
            <a:off x="6484145" y="1724383"/>
            <a:ext cx="45719" cy="3808690"/>
          </a:xfrm>
          <a:prstGeom prst="roundRect">
            <a:avLst>
              <a:gd name="adj" fmla="val 387669"/>
            </a:avLst>
          </a:prstGeom>
          <a:solidFill>
            <a:srgbClr val="4A2C85"/>
          </a:solidFill>
          <a:ln/>
        </p:spPr>
      </p:sp>
      <p:sp>
        <p:nvSpPr>
          <p:cNvPr id="5" name="Shape 2"/>
          <p:cNvSpPr/>
          <p:nvPr/>
        </p:nvSpPr>
        <p:spPr>
          <a:xfrm>
            <a:off x="6755785" y="2187535"/>
            <a:ext cx="738426" cy="22860"/>
          </a:xfrm>
          <a:prstGeom prst="roundRect">
            <a:avLst>
              <a:gd name="adj" fmla="val 387669"/>
            </a:avLst>
          </a:prstGeom>
          <a:solidFill>
            <a:srgbClr val="4A2C85"/>
          </a:solidFill>
          <a:ln/>
        </p:spPr>
      </p:sp>
      <p:sp>
        <p:nvSpPr>
          <p:cNvPr id="6" name="Shape 3"/>
          <p:cNvSpPr/>
          <p:nvPr/>
        </p:nvSpPr>
        <p:spPr>
          <a:xfrm>
            <a:off x="6303943" y="1961674"/>
            <a:ext cx="474702" cy="4747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484084" y="2040731"/>
            <a:ext cx="114300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450" dirty="0"/>
          </a:p>
        </p:txBody>
      </p:sp>
      <p:sp>
        <p:nvSpPr>
          <p:cNvPr id="8" name="Text 5"/>
          <p:cNvSpPr/>
          <p:nvPr/>
        </p:nvSpPr>
        <p:spPr>
          <a:xfrm>
            <a:off x="7717366" y="2057460"/>
            <a:ext cx="2750147" cy="30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uk-UA" sz="205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Освіта:</a:t>
            </a:r>
            <a:endParaRPr lang="en-US" sz="2050" b="1" dirty="0"/>
          </a:p>
        </p:txBody>
      </p:sp>
      <p:sp>
        <p:nvSpPr>
          <p:cNvPr id="9" name="Text 6"/>
          <p:cNvSpPr/>
          <p:nvPr/>
        </p:nvSpPr>
        <p:spPr>
          <a:xfrm>
            <a:off x="7701796" y="2391489"/>
            <a:ext cx="6190178" cy="1468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uk-UA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2000р. ЗЦПТО Диплом молодшого спеціаліста. Спеціальність Дизайн.</a:t>
            </a:r>
          </a:p>
          <a:p>
            <a:pPr marL="0" indent="0" algn="l">
              <a:lnSpc>
                <a:spcPts val="2650"/>
              </a:lnSpc>
              <a:buNone/>
            </a:pPr>
            <a:r>
              <a:rPr lang="uk-UA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2007 р. БДПУ Диплом магістра Спеціальність  Початкове навчання.</a:t>
            </a:r>
          </a:p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755785" y="4289227"/>
            <a:ext cx="738426" cy="22860"/>
          </a:xfrm>
          <a:prstGeom prst="roundRect">
            <a:avLst>
              <a:gd name="adj" fmla="val 387669"/>
            </a:avLst>
          </a:prstGeom>
          <a:solidFill>
            <a:srgbClr val="4A2C85"/>
          </a:solidFill>
          <a:ln/>
        </p:spPr>
      </p:sp>
      <p:sp>
        <p:nvSpPr>
          <p:cNvPr id="11" name="Shape 8"/>
          <p:cNvSpPr/>
          <p:nvPr/>
        </p:nvSpPr>
        <p:spPr>
          <a:xfrm>
            <a:off x="6303943" y="4063365"/>
            <a:ext cx="474702" cy="4747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51342" y="4142423"/>
            <a:ext cx="179784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450" dirty="0"/>
          </a:p>
        </p:txBody>
      </p:sp>
      <p:sp>
        <p:nvSpPr>
          <p:cNvPr id="13" name="Text 10"/>
          <p:cNvSpPr/>
          <p:nvPr/>
        </p:nvSpPr>
        <p:spPr>
          <a:xfrm>
            <a:off x="7701796" y="4037052"/>
            <a:ext cx="2637473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uk-UA" sz="2050" b="1" dirty="0">
                <a:solidFill>
                  <a:srgbClr val="DCD7E5"/>
                </a:solidFill>
                <a:latin typeface="Montserrat" pitchFamily="34" charset="0"/>
              </a:rPr>
              <a:t>Педагогічний</a:t>
            </a:r>
            <a:r>
              <a:rPr lang="uk-UA" sz="2050" dirty="0">
                <a:solidFill>
                  <a:srgbClr val="DCD7E5"/>
                </a:solidFill>
                <a:latin typeface="Montserrat" pitchFamily="34" charset="0"/>
              </a:rPr>
              <a:t> стаж: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7701796" y="4493181"/>
            <a:ext cx="6190178" cy="675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uk-UA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22 роки</a:t>
            </a:r>
            <a:endParaRPr lang="en-US" dirty="0"/>
          </a:p>
        </p:txBody>
      </p:sp>
      <p:sp>
        <p:nvSpPr>
          <p:cNvPr id="15" name="Shape 12"/>
          <p:cNvSpPr/>
          <p:nvPr/>
        </p:nvSpPr>
        <p:spPr>
          <a:xfrm>
            <a:off x="6745308" y="5310188"/>
            <a:ext cx="738426" cy="22860"/>
          </a:xfrm>
          <a:prstGeom prst="roundRect">
            <a:avLst>
              <a:gd name="adj" fmla="val 387669"/>
            </a:avLst>
          </a:prstGeom>
          <a:solidFill>
            <a:srgbClr val="4A2C85"/>
          </a:solidFill>
          <a:ln/>
        </p:spPr>
      </p:sp>
      <p:sp>
        <p:nvSpPr>
          <p:cNvPr id="16" name="Shape 13"/>
          <p:cNvSpPr/>
          <p:nvPr/>
        </p:nvSpPr>
        <p:spPr>
          <a:xfrm>
            <a:off x="6291410" y="5115461"/>
            <a:ext cx="474702" cy="474702"/>
          </a:xfrm>
          <a:prstGeom prst="roundRect">
            <a:avLst>
              <a:gd name="adj" fmla="val 1866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6463486" y="5194578"/>
            <a:ext cx="178475" cy="316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4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450" dirty="0"/>
          </a:p>
        </p:txBody>
      </p:sp>
      <p:sp>
        <p:nvSpPr>
          <p:cNvPr id="18" name="Text 15"/>
          <p:cNvSpPr/>
          <p:nvPr/>
        </p:nvSpPr>
        <p:spPr>
          <a:xfrm>
            <a:off x="7701796" y="5168265"/>
            <a:ext cx="3704141" cy="3419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uk-UA" sz="205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Підвищення кваліфікації:</a:t>
            </a:r>
            <a:endParaRPr lang="en-US" sz="2050" b="1" dirty="0"/>
          </a:p>
        </p:txBody>
      </p:sp>
      <p:sp>
        <p:nvSpPr>
          <p:cNvPr id="19" name="Text 16"/>
          <p:cNvSpPr/>
          <p:nvPr/>
        </p:nvSpPr>
        <p:spPr>
          <a:xfrm>
            <a:off x="7701796" y="5533072"/>
            <a:ext cx="6190178" cy="17368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uk-UA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2020-2024 р</a:t>
            </a:r>
            <a:r>
              <a:rPr lang="en-US" sz="16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F9629D-97AC-4229-ADED-EF04A8A5A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344" y="-135851"/>
            <a:ext cx="8613648" cy="836545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0485872-11E8-449D-8BB2-AB13BF27073D}"/>
              </a:ext>
            </a:extLst>
          </p:cNvPr>
          <p:cNvSpPr/>
          <p:nvPr/>
        </p:nvSpPr>
        <p:spPr>
          <a:xfrm>
            <a:off x="1956816" y="471023"/>
            <a:ext cx="1016812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600" b="1" dirty="0">
                <a:ln w="0"/>
                <a:solidFill>
                  <a:srgbClr val="FFFF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Моє педагогічне кредо:</a:t>
            </a:r>
            <a:endParaRPr lang="uk-UA" sz="6600" b="1" cap="none" spc="0" dirty="0">
              <a:ln w="0"/>
              <a:solidFill>
                <a:srgbClr val="FFFF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C3DCFD-C149-40B9-AB3E-DC4BB78FC4E2}"/>
              </a:ext>
            </a:extLst>
          </p:cNvPr>
          <p:cNvSpPr txBox="1"/>
          <p:nvPr/>
        </p:nvSpPr>
        <p:spPr>
          <a:xfrm>
            <a:off x="1664208" y="2185893"/>
            <a:ext cx="1137513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>
                <a:solidFill>
                  <a:srgbClr val="FFFF99"/>
                </a:solidFill>
              </a:rPr>
              <a:t>«Надихати, розвивати, творити!» </a:t>
            </a:r>
          </a:p>
          <a:p>
            <a:endParaRPr lang="uk-UA" sz="4800" b="1" dirty="0">
              <a:solidFill>
                <a:srgbClr val="FFFF99"/>
              </a:solidFill>
            </a:endParaRPr>
          </a:p>
          <a:p>
            <a:pPr algn="ctr"/>
            <a:r>
              <a:rPr lang="uk-UA" sz="4000" dirty="0">
                <a:solidFill>
                  <a:srgbClr val="FFFF99"/>
                </a:solidFill>
              </a:rPr>
              <a:t>Кожна лінія – це можливість, кожен колір – це емоція, кожен </a:t>
            </a:r>
            <a:r>
              <a:rPr lang="uk-UA" sz="4000" dirty="0" err="1">
                <a:solidFill>
                  <a:srgbClr val="FFFF99"/>
                </a:solidFill>
              </a:rPr>
              <a:t>проєкт</a:t>
            </a:r>
            <a:r>
              <a:rPr lang="uk-UA" sz="4000" dirty="0">
                <a:solidFill>
                  <a:srgbClr val="FFFF99"/>
                </a:solidFill>
              </a:rPr>
              <a:t> – це шлях до самовираження. Моє завдання – навчити не лише бачити красу, а й створювати її!</a:t>
            </a:r>
          </a:p>
        </p:txBody>
      </p:sp>
    </p:spTree>
    <p:extLst>
      <p:ext uri="{BB962C8B-B14F-4D97-AF65-F5344CB8AC3E}">
        <p14:creationId xmlns:p14="http://schemas.microsoft.com/office/powerpoint/2010/main" val="664637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CF61A5-05B3-457B-A07C-2140124C8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459200" cy="8229600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08EA032-5DA2-41FD-B743-C30E8141298A}"/>
              </a:ext>
            </a:extLst>
          </p:cNvPr>
          <p:cNvSpPr/>
          <p:nvPr/>
        </p:nvSpPr>
        <p:spPr>
          <a:xfrm>
            <a:off x="1645920" y="306430"/>
            <a:ext cx="11521440" cy="127419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8000" b="1" cap="none" spc="0" dirty="0">
                <a:ln w="0"/>
                <a:solidFill>
                  <a:srgbClr val="FFFF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Тема самоосвіти:</a:t>
            </a:r>
            <a:endParaRPr lang="en-US" sz="8000" b="1" cap="none" spc="0" dirty="0">
              <a:ln w="0"/>
              <a:solidFill>
                <a:srgbClr val="FFFF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8000" dirty="0">
                <a:ln w="0"/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«Формування та розвиток </a:t>
            </a:r>
            <a:r>
              <a:rPr lang="en-US" sz="8000" dirty="0">
                <a:ln w="0"/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 skills</a:t>
            </a:r>
            <a:r>
              <a:rPr lang="uk-UA" sz="8000" dirty="0">
                <a:ln w="0"/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засобами образотворчого мистецтва» </a:t>
            </a:r>
            <a:endParaRPr lang="en-US" sz="8000" dirty="0">
              <a:ln w="0"/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7200" b="1" cap="none" spc="0" dirty="0">
              <a:ln w="0"/>
              <a:solidFill>
                <a:srgbClr val="FFFF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uk-UA" sz="8000" b="1" cap="none" spc="0" dirty="0">
              <a:ln w="0"/>
              <a:solidFill>
                <a:srgbClr val="FFFF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uk-U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uk-UA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uk-U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0635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1435ACB-8B35-4E81-B85E-804E86F718C3}"/>
              </a:ext>
            </a:extLst>
          </p:cNvPr>
          <p:cNvSpPr txBox="1"/>
          <p:nvPr/>
        </p:nvSpPr>
        <p:spPr>
          <a:xfrm>
            <a:off x="721896" y="329148"/>
            <a:ext cx="13314946" cy="720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FFFF99"/>
                </a:solidFill>
              </a:rPr>
              <a:t>Реалізація теми самоосвіти в освітньому процесі:</a:t>
            </a:r>
          </a:p>
          <a:p>
            <a:endParaRPr lang="uk-UA" b="1" dirty="0">
              <a:solidFill>
                <a:srgbClr val="FFFF99"/>
              </a:solidFill>
            </a:endParaRPr>
          </a:p>
          <a:p>
            <a:r>
              <a:rPr lang="uk-UA" sz="3400" b="1" dirty="0">
                <a:solidFill>
                  <a:srgbClr val="FFFF99"/>
                </a:solidFill>
              </a:rPr>
              <a:t>1. Інтерактивні методи навчання</a:t>
            </a:r>
            <a:endParaRPr lang="uk-UA" sz="3400" dirty="0">
              <a:solidFill>
                <a:srgbClr val="FFFF99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sz="3400" b="1" dirty="0">
                <a:solidFill>
                  <a:srgbClr val="FFFF99"/>
                </a:solidFill>
              </a:rPr>
              <a:t>Використання </a:t>
            </a:r>
            <a:r>
              <a:rPr lang="uk-UA" sz="3400" b="1" dirty="0" err="1">
                <a:solidFill>
                  <a:srgbClr val="FFFF99"/>
                </a:solidFill>
              </a:rPr>
              <a:t>проєктного</a:t>
            </a:r>
            <a:r>
              <a:rPr lang="uk-UA" sz="3400" b="1" dirty="0">
                <a:solidFill>
                  <a:srgbClr val="FFFF99"/>
                </a:solidFill>
              </a:rPr>
              <a:t> навчання: розробка власних творчих проектів;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400" dirty="0">
                <a:solidFill>
                  <a:srgbClr val="FFFF99"/>
                </a:solidFill>
              </a:rPr>
              <a:t>Дискусії та обговорення мистецьких творів для розвитку критичного мислення;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400" dirty="0">
                <a:solidFill>
                  <a:srgbClr val="FFFF99"/>
                </a:solidFill>
              </a:rPr>
              <a:t>Взаємний аналіз та </a:t>
            </a:r>
            <a:r>
              <a:rPr lang="uk-UA" sz="3400" dirty="0" err="1">
                <a:solidFill>
                  <a:srgbClr val="FFFF99"/>
                </a:solidFill>
              </a:rPr>
              <a:t>самооаналіз</a:t>
            </a:r>
            <a:r>
              <a:rPr lang="uk-UA" sz="3400" dirty="0">
                <a:solidFill>
                  <a:srgbClr val="FFFF99"/>
                </a:solidFill>
              </a:rPr>
              <a:t> творчих завдань;</a:t>
            </a:r>
          </a:p>
          <a:p>
            <a:r>
              <a:rPr lang="uk-UA" sz="3400" b="1" dirty="0">
                <a:solidFill>
                  <a:srgbClr val="FFFF99"/>
                </a:solidFill>
              </a:rPr>
              <a:t>2. Розвиток креативності та інноваційного мислення</a:t>
            </a:r>
            <a:endParaRPr lang="uk-UA" sz="3400" dirty="0">
              <a:solidFill>
                <a:srgbClr val="FFFF99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sz="3400" dirty="0">
                <a:solidFill>
                  <a:srgbClr val="FFFF99"/>
                </a:solidFill>
              </a:rPr>
              <a:t>Використання нестандартних завдань (створення арт-об'єктів із підручних матеріалів, мистецькі роботи).</a:t>
            </a:r>
          </a:p>
          <a:p>
            <a:r>
              <a:rPr lang="uk-UA" sz="3400" b="1" dirty="0">
                <a:solidFill>
                  <a:srgbClr val="FFFF99"/>
                </a:solidFill>
              </a:rPr>
              <a:t>3. Командна робота та співпраця</a:t>
            </a:r>
            <a:endParaRPr lang="uk-UA" sz="3400" dirty="0">
              <a:solidFill>
                <a:srgbClr val="FFFF99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sz="3400" dirty="0">
                <a:solidFill>
                  <a:srgbClr val="FFFF99"/>
                </a:solidFill>
              </a:rPr>
              <a:t>Спільні творчі проекти;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400" dirty="0">
                <a:solidFill>
                  <a:srgbClr val="FFFF99"/>
                </a:solidFill>
              </a:rPr>
              <a:t>Ситуативні ігри («Мистецьке </a:t>
            </a:r>
            <a:r>
              <a:rPr lang="uk-UA" sz="3200" dirty="0">
                <a:solidFill>
                  <a:srgbClr val="FFFF99"/>
                </a:solidFill>
              </a:rPr>
              <a:t>агентство», «Галерея сучасного мистецтва») </a:t>
            </a:r>
          </a:p>
        </p:txBody>
      </p:sp>
    </p:spTree>
    <p:extLst>
      <p:ext uri="{BB962C8B-B14F-4D97-AF65-F5344CB8AC3E}">
        <p14:creationId xmlns:p14="http://schemas.microsoft.com/office/powerpoint/2010/main" val="1210193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2D0A27-C413-4E45-A5F4-9246DBBAB010}"/>
              </a:ext>
            </a:extLst>
          </p:cNvPr>
          <p:cNvSpPr txBox="1"/>
          <p:nvPr/>
        </p:nvSpPr>
        <p:spPr>
          <a:xfrm>
            <a:off x="657726" y="883146"/>
            <a:ext cx="13732042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400" b="1" dirty="0">
                <a:solidFill>
                  <a:srgbClr val="FFFF99"/>
                </a:solidFill>
              </a:rPr>
              <a:t>4. Самооцінка та самопрезентація</a:t>
            </a:r>
            <a:endParaRPr lang="uk-UA" sz="3400" dirty="0">
              <a:solidFill>
                <a:srgbClr val="FFFF99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sz="3400" dirty="0">
                <a:solidFill>
                  <a:srgbClr val="FFFF99"/>
                </a:solidFill>
              </a:rPr>
              <a:t>Виставки та публічні презентації робіт для формування навичок публічних виступів;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400" dirty="0">
                <a:solidFill>
                  <a:srgbClr val="FFFF99"/>
                </a:solidFill>
              </a:rPr>
              <a:t>Аналіз власних робіт;</a:t>
            </a:r>
          </a:p>
          <a:p>
            <a:r>
              <a:rPr lang="uk-UA" sz="3400" b="1" dirty="0">
                <a:solidFill>
                  <a:srgbClr val="FFFF99"/>
                </a:solidFill>
              </a:rPr>
              <a:t>6. Емоційний інтелект та </a:t>
            </a:r>
            <a:r>
              <a:rPr lang="uk-UA" sz="3400" b="1" dirty="0" err="1">
                <a:solidFill>
                  <a:srgbClr val="FFFF99"/>
                </a:solidFill>
              </a:rPr>
              <a:t>стресостійкість</a:t>
            </a:r>
            <a:endParaRPr lang="uk-UA" sz="3400" dirty="0">
              <a:solidFill>
                <a:srgbClr val="FFFF99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sz="3400" dirty="0">
                <a:solidFill>
                  <a:srgbClr val="FFFF99"/>
                </a:solidFill>
              </a:rPr>
              <a:t>Арт-терапія та вправи для розвитку емоційної виразності;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400" dirty="0">
                <a:solidFill>
                  <a:srgbClr val="FFFF99"/>
                </a:solidFill>
              </a:rPr>
              <a:t>Робота з кольором і формою як засіб формування емоційного інтелекту;</a:t>
            </a:r>
          </a:p>
          <a:p>
            <a:r>
              <a:rPr lang="uk-UA" sz="3400" b="1" dirty="0">
                <a:solidFill>
                  <a:srgbClr val="FFFF99"/>
                </a:solidFill>
              </a:rPr>
              <a:t>7. Використання цифрових технологій</a:t>
            </a:r>
            <a:endParaRPr lang="uk-UA" sz="3400" dirty="0">
              <a:solidFill>
                <a:srgbClr val="FFFF99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uk-UA" sz="3400" dirty="0">
                <a:solidFill>
                  <a:srgbClr val="FFFF99"/>
                </a:solidFill>
              </a:rPr>
              <a:t>Робота з графічними редакторами та 3</a:t>
            </a:r>
            <a:r>
              <a:rPr lang="en-US" sz="3400" dirty="0">
                <a:solidFill>
                  <a:srgbClr val="FFFF99"/>
                </a:solidFill>
              </a:rPr>
              <a:t>D-</a:t>
            </a:r>
            <a:r>
              <a:rPr lang="uk-UA" sz="3400" dirty="0">
                <a:solidFill>
                  <a:srgbClr val="FFFF99"/>
                </a:solidFill>
              </a:rPr>
              <a:t>дизайном для інтеграції цифрового мистецтва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3400" dirty="0">
                <a:solidFill>
                  <a:srgbClr val="FFFF99"/>
                </a:solidFill>
              </a:rPr>
              <a:t>Опанування онлайн-платформи для демонстрації та просування творчих робіт</a:t>
            </a:r>
          </a:p>
        </p:txBody>
      </p:sp>
    </p:spTree>
    <p:extLst>
      <p:ext uri="{BB962C8B-B14F-4D97-AF65-F5344CB8AC3E}">
        <p14:creationId xmlns:p14="http://schemas.microsoft.com/office/powerpoint/2010/main" val="2956492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658368"/>
            <a:ext cx="5670590" cy="12978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5400" b="1" dirty="0">
                <a:solidFill>
                  <a:srgbClr val="FFFF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Методична робота</a:t>
            </a:r>
            <a:endParaRPr lang="en-US" sz="5400" b="1" dirty="0">
              <a:solidFill>
                <a:srgbClr val="FFFF99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793790" y="2296358"/>
            <a:ext cx="3664863" cy="2773799"/>
          </a:xfrm>
          <a:prstGeom prst="roundRect">
            <a:avLst>
              <a:gd name="adj" fmla="val 343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2530793"/>
            <a:ext cx="29981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uk-UA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Адаптовані</a:t>
            </a: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програми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3021211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Розробив </a:t>
            </a:r>
            <a:r>
              <a:rPr lang="en-US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кілька</a:t>
            </a: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а</a:t>
            </a:r>
            <a:r>
              <a:rPr lang="uk-UA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даптованих</a:t>
            </a:r>
            <a:r>
              <a:rPr lang="uk-UA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en-US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програм</a:t>
            </a: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з </a:t>
            </a:r>
            <a:r>
              <a:rPr lang="en-US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викладання</a:t>
            </a: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uk-UA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естетичного напрямку, що дозволили </a:t>
            </a:r>
            <a:r>
              <a:rPr lang="en-US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підвищити</a:t>
            </a: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en-US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рівень</a:t>
            </a: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uk-UA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формування ключових компетенцій вихованців</a:t>
            </a: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2296358"/>
            <a:ext cx="3664863" cy="2773799"/>
          </a:xfrm>
          <a:prstGeom prst="roundRect">
            <a:avLst>
              <a:gd name="adj" fmla="val 343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25307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uk-UA" sz="2200" dirty="0">
                <a:solidFill>
                  <a:srgbClr val="DCD7E5"/>
                </a:solidFill>
                <a:latin typeface="Montserrat" pitchFamily="34" charset="0"/>
              </a:rPr>
              <a:t>Майстер-класи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9901" y="3021211"/>
            <a:ext cx="31959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uk-UA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Проведено </a:t>
            </a:r>
            <a:r>
              <a:rPr lang="uk-UA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неизку</a:t>
            </a:r>
            <a:r>
              <a:rPr lang="uk-UA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майстер-класів для аудиторії різного рівня, також створено розробки майстер-класів для публікації на освітній платформі 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296972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5314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Публікації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8224" y="6021824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Опублікува</a:t>
            </a:r>
            <a:r>
              <a:rPr lang="uk-UA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но</a:t>
            </a: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en-US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статт</a:t>
            </a:r>
            <a:r>
              <a:rPr lang="uk-UA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ю </a:t>
            </a: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в </a:t>
            </a:r>
            <a:r>
              <a:rPr lang="en-US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професійн</a:t>
            </a:r>
            <a:r>
              <a:rPr lang="uk-UA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ому</a:t>
            </a:r>
            <a:r>
              <a:rPr lang="uk-UA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en-US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журнал</a:t>
            </a:r>
            <a:r>
              <a:rPr lang="uk-UA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і «</a:t>
            </a:r>
            <a:r>
              <a:rPr lang="uk-UA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Позашкілля</a:t>
            </a:r>
            <a:r>
              <a:rPr lang="uk-UA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»</a:t>
            </a: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про інноваційні підходи до </a:t>
            </a:r>
            <a:r>
              <a:rPr lang="en-US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викладання</a:t>
            </a: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uk-UA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образотворчого мистецтва.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5778" y="761881"/>
            <a:ext cx="5502235" cy="660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5400" b="1" dirty="0">
                <a:solidFill>
                  <a:srgbClr val="FFFF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Інноваційні</a:t>
            </a:r>
            <a:r>
              <a:rPr lang="en-US" sz="41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5400" b="1" dirty="0">
                <a:solidFill>
                  <a:srgbClr val="FFFF9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підходи</a:t>
            </a:r>
            <a:endParaRPr lang="en-US" sz="4150" b="1" dirty="0">
              <a:solidFill>
                <a:srgbClr val="FFFF99"/>
              </a:solidFill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778" y="1576685"/>
            <a:ext cx="528042" cy="5280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25778" y="2478167"/>
            <a:ext cx="2640568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Цифрові</a:t>
            </a:r>
            <a:r>
              <a:rPr lang="en-US" sz="2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8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технології</a:t>
            </a:r>
            <a:endParaRPr lang="en-US" sz="2050" b="1" dirty="0"/>
          </a:p>
        </p:txBody>
      </p:sp>
      <p:sp>
        <p:nvSpPr>
          <p:cNvPr id="6" name="Text 2"/>
          <p:cNvSpPr/>
          <p:nvPr/>
        </p:nvSpPr>
        <p:spPr>
          <a:xfrm>
            <a:off x="6225778" y="2934891"/>
            <a:ext cx="3674150" cy="1351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Впровад</a:t>
            </a:r>
            <a:r>
              <a:rPr lang="uk-UA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жую </a:t>
            </a:r>
            <a:r>
              <a:rPr lang="en-US" sz="240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інтерактивні</a:t>
            </a:r>
            <a:r>
              <a:rPr lang="en-US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платформи та цифрові ресурси у навчальний</a:t>
            </a:r>
            <a:r>
              <a:rPr lang="en-US" sz="20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en-US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процес, </a:t>
            </a:r>
            <a:r>
              <a:rPr lang="en-US" sz="240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що</a:t>
            </a:r>
            <a:r>
              <a:rPr lang="en-US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uk-UA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робить </a:t>
            </a:r>
            <a:r>
              <a:rPr lang="en-US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його більш ефективним.</a:t>
            </a:r>
            <a:endParaRPr lang="en-US" sz="2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6753" y="1474887"/>
            <a:ext cx="528042" cy="52804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216753" y="2478167"/>
            <a:ext cx="2795349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800" b="1" dirty="0" err="1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Про</a:t>
            </a:r>
            <a:r>
              <a:rPr lang="uk-UA" sz="28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є</a:t>
            </a:r>
            <a:r>
              <a:rPr lang="en-US" sz="2800" b="1" dirty="0" err="1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ктна</a:t>
            </a:r>
            <a:r>
              <a:rPr lang="en-US" sz="20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28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діяльність</a:t>
            </a:r>
            <a:endParaRPr lang="en-US" sz="2050" b="1" dirty="0"/>
          </a:p>
        </p:txBody>
      </p:sp>
      <p:sp>
        <p:nvSpPr>
          <p:cNvPr id="9" name="Text 4"/>
          <p:cNvSpPr/>
          <p:nvPr/>
        </p:nvSpPr>
        <p:spPr>
          <a:xfrm>
            <a:off x="10216753" y="2934891"/>
            <a:ext cx="3674269" cy="1351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Застосову</a:t>
            </a:r>
            <a:r>
              <a:rPr lang="uk-UA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ю</a:t>
            </a:r>
            <a:r>
              <a:rPr lang="en-US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en-US" sz="240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про</a:t>
            </a:r>
            <a:r>
              <a:rPr lang="uk-UA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є</a:t>
            </a:r>
            <a:r>
              <a:rPr lang="en-US" sz="240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ктні</a:t>
            </a:r>
            <a:r>
              <a:rPr lang="en-US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uk-UA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технології</a:t>
            </a:r>
            <a:r>
              <a:rPr lang="en-US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навчання, </a:t>
            </a:r>
            <a:r>
              <a:rPr lang="en-US" sz="240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які</a:t>
            </a:r>
            <a:r>
              <a:rPr lang="en-US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en-US" sz="240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дозволя</a:t>
            </a:r>
            <a:r>
              <a:rPr lang="uk-UA" sz="240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ють</a:t>
            </a:r>
            <a:r>
              <a:rPr lang="en-US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uk-UA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вихованцям</a:t>
            </a:r>
            <a:r>
              <a:rPr lang="en-US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розвивати творчі навички та здібності </a:t>
            </a:r>
            <a:r>
              <a:rPr lang="en-US" sz="240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до</a:t>
            </a:r>
            <a:r>
              <a:rPr lang="en-US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en-US" sz="240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критичного</a:t>
            </a:r>
            <a:r>
              <a:rPr lang="uk-UA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та творчого</a:t>
            </a:r>
            <a:r>
              <a:rPr lang="en-US" sz="2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мислення</a:t>
            </a: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</a:t>
            </a:r>
            <a:endParaRPr lang="en-US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778" y="4920139"/>
            <a:ext cx="528042" cy="52804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25778" y="5659398"/>
            <a:ext cx="2640568" cy="3300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uk-UA" sz="3200" b="1" dirty="0">
                <a:solidFill>
                  <a:schemeClr val="bg1"/>
                </a:solidFill>
              </a:rPr>
              <a:t>Арт-терапія: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Text 6"/>
          <p:cNvSpPr/>
          <p:nvPr/>
        </p:nvSpPr>
        <p:spPr>
          <a:xfrm>
            <a:off x="6225778" y="6116122"/>
            <a:ext cx="3674150" cy="1351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endParaRPr lang="en-US" sz="16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6A3763-E447-43B8-A2A7-FB6829270433}"/>
              </a:ext>
            </a:extLst>
          </p:cNvPr>
          <p:cNvSpPr txBox="1"/>
          <p:nvPr/>
        </p:nvSpPr>
        <p:spPr>
          <a:xfrm>
            <a:off x="6225778" y="6200656"/>
            <a:ext cx="3990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Медитативне малювання -  (</a:t>
            </a:r>
            <a:r>
              <a:rPr lang="uk-UA" sz="2400" b="1" dirty="0" err="1">
                <a:solidFill>
                  <a:schemeClr val="bg1"/>
                </a:solidFill>
              </a:rPr>
              <a:t>зентангл</a:t>
            </a:r>
            <a:r>
              <a:rPr lang="uk-UA" sz="2400" b="1" dirty="0">
                <a:solidFill>
                  <a:schemeClr val="bg1"/>
                </a:solidFill>
              </a:rPr>
              <a:t>, </a:t>
            </a:r>
            <a:r>
              <a:rPr lang="uk-UA" sz="2400" b="1" dirty="0" err="1">
                <a:solidFill>
                  <a:schemeClr val="bg1"/>
                </a:solidFill>
              </a:rPr>
              <a:t>нейродудлінг</a:t>
            </a:r>
            <a:r>
              <a:rPr lang="uk-UA" sz="2400" b="1" dirty="0">
                <a:solidFill>
                  <a:schemeClr val="bg1"/>
                </a:solidFill>
              </a:rPr>
              <a:t>, </a:t>
            </a:r>
            <a:r>
              <a:rPr lang="uk-UA" sz="2400" b="1" dirty="0" err="1">
                <a:solidFill>
                  <a:schemeClr val="bg1"/>
                </a:solidFill>
              </a:rPr>
              <a:t>нейрографіка</a:t>
            </a:r>
            <a:r>
              <a:rPr lang="uk-UA" sz="2400" b="1" dirty="0">
                <a:solidFill>
                  <a:schemeClr val="bg1"/>
                </a:solidFill>
              </a:rPr>
              <a:t> тощо.</a:t>
            </a:r>
            <a:endParaRPr lang="uk-UA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68561"/>
            <a:ext cx="58263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Організація заходів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917502"/>
            <a:ext cx="1134070" cy="181451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21443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Майстер-класи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754422" y="2634734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Провод</a:t>
            </a:r>
            <a:r>
              <a:rPr lang="uk-UA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жу</a:t>
            </a: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майстер-класи </a:t>
            </a:r>
            <a:r>
              <a:rPr lang="en-US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для</a:t>
            </a:r>
            <a:r>
              <a:rPr lang="en-US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</a:t>
            </a:r>
            <a:r>
              <a:rPr lang="uk-UA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вихованців та колег за різноманітною тематикою. А також як елементи різних заходів </a:t>
            </a:r>
            <a:r>
              <a:rPr lang="uk-UA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позашкілля</a:t>
            </a:r>
            <a:r>
              <a:rPr lang="uk-UA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732014"/>
            <a:ext cx="1134070" cy="181451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39588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Семінари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754422" y="4449247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uk-UA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Приймаю участь у </a:t>
            </a:r>
            <a:r>
              <a:rPr lang="uk-UA" sz="1750" dirty="0" err="1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вебінарах</a:t>
            </a:r>
            <a:r>
              <a:rPr lang="uk-UA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та семінарах різного рівня, як слухач або доповідач, для отримання нових знань чи поширення власного досвіду.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5546527"/>
            <a:ext cx="1134070" cy="181451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57733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uk-UA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Тематичні заняття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754422" y="6263759"/>
            <a:ext cx="6082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uk-UA" sz="17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Проводжу тематичні заняття, приурочені до визначних дат, національних свят або актуальних  для вихованців гуртка тем.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568</Words>
  <Application>Microsoft Office PowerPoint</Application>
  <PresentationFormat>Довільний</PresentationFormat>
  <Paragraphs>94</Paragraphs>
  <Slides>13</Slides>
  <Notes>7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18" baseType="lpstr">
      <vt:lpstr>Arial</vt:lpstr>
      <vt:lpstr>Calibri</vt:lpstr>
      <vt:lpstr>Montserrat</vt:lpstr>
      <vt:lpstr>Heebo Light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Администратор</cp:lastModifiedBy>
  <cp:revision>20</cp:revision>
  <dcterms:created xsi:type="dcterms:W3CDTF">2025-01-31T01:51:38Z</dcterms:created>
  <dcterms:modified xsi:type="dcterms:W3CDTF">2025-02-03T02:07:37Z</dcterms:modified>
</cp:coreProperties>
</file>