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4"/>
  </p:notesMasterIdLst>
  <p:sldIdLst>
    <p:sldId id="258" r:id="rId2"/>
    <p:sldId id="287" r:id="rId3"/>
    <p:sldId id="259" r:id="rId4"/>
    <p:sldId id="302" r:id="rId5"/>
    <p:sldId id="304" r:id="rId6"/>
    <p:sldId id="294" r:id="rId7"/>
    <p:sldId id="306" r:id="rId8"/>
    <p:sldId id="288" r:id="rId9"/>
    <p:sldId id="264" r:id="rId10"/>
    <p:sldId id="291" r:id="rId11"/>
    <p:sldId id="307" r:id="rId12"/>
    <p:sldId id="30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A7099-65BA-4FD1-A9CF-D4E1699D2CBC}" type="doc">
      <dgm:prSet loTypeId="urn:microsoft.com/office/officeart/2005/8/layout/cycle2" loCatId="cycle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52F2388A-CDEF-4D0F-90F7-1A1018F3EDFA}">
      <dgm:prSet phldrT="[Текст]"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Куратор  структурного             підрозділу</a:t>
          </a:r>
          <a:r>
            <a: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18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“Романтики</a:t>
          </a:r>
          <a:r>
            <a:rPr lang="uk-UA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441BE-3EEE-4CD0-87AE-5283E6BAA1F4}" type="parTrans" cxnId="{B73B928B-65A4-4981-9109-8D2EEA0605F5}">
      <dgm:prSet/>
      <dgm:spPr/>
      <dgm:t>
        <a:bodyPr/>
        <a:lstStyle/>
        <a:p>
          <a:endParaRPr lang="ru-RU"/>
        </a:p>
      </dgm:t>
    </dgm:pt>
    <dgm:pt modelId="{5972C2B3-0ECB-4152-82BB-43419205C749}" type="sibTrans" cxnId="{B73B928B-65A4-4981-9109-8D2EEA0605F5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CD578A4-31CF-435D-BAF7-51A65DE927C4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Профілактична  робота  з вихованцями  центру  щодо  інфекційних  захворювань,  шкідливих  звичок. Популяризація  здорового  способу життя. Волонтерський  рух.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753FAC-D0F8-4A45-953E-C9400AC9251E}" type="parTrans" cxnId="{A2BC3FF8-575C-41DC-B6B0-3178E7FBC1E2}">
      <dgm:prSet/>
      <dgm:spPr/>
      <dgm:t>
        <a:bodyPr/>
        <a:lstStyle/>
        <a:p>
          <a:endParaRPr lang="ru-RU"/>
        </a:p>
      </dgm:t>
    </dgm:pt>
    <dgm:pt modelId="{0B13D610-3018-4F62-8137-678A360B361B}" type="sibTrans" cxnId="{A2BC3FF8-575C-41DC-B6B0-3178E7FBC1E2}">
      <dgm:prSet/>
      <dgm:spPr/>
      <dgm:t>
        <a:bodyPr/>
        <a:lstStyle/>
        <a:p>
          <a:endParaRPr lang="ru-RU"/>
        </a:p>
      </dgm:t>
    </dgm:pt>
    <dgm:pt modelId="{73C2C5C0-D4B1-4CFD-BA1D-5E3CFE5A9439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 з  дітьми  соціально  не  захищених  категорій,  з дітьми  з  особливими  потребами. Права  дітей, запобігання  проявам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булінгу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в ЗПО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“КРЦМтаШ”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F73E97-9A13-402B-90CE-A1E286DE64C1}" type="parTrans" cxnId="{27C1D91A-55D1-4C1F-A618-2C15788BE9C5}">
      <dgm:prSet/>
      <dgm:spPr/>
      <dgm:t>
        <a:bodyPr/>
        <a:lstStyle/>
        <a:p>
          <a:endParaRPr lang="ru-RU"/>
        </a:p>
      </dgm:t>
    </dgm:pt>
    <dgm:pt modelId="{223BC8D5-D00E-4BDD-A676-D33645AB92CC}" type="sibTrans" cxnId="{27C1D91A-55D1-4C1F-A618-2C15788BE9C5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3F7E0FF-3AF5-4CCE-AEAF-50693B8B6255}" type="pres">
      <dgm:prSet presAssocID="{D58A7099-65BA-4FD1-A9CF-D4E1699D2C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D5149-04AE-4B07-85AA-C183A4B0CD47}" type="pres">
      <dgm:prSet presAssocID="{52F2388A-CDEF-4D0F-90F7-1A1018F3EDFA}" presName="node" presStyleLbl="node1" presStyleIdx="0" presStyleCnt="3" custScaleX="89033" custScaleY="75180" custRadScaleRad="114144" custRadScaleInc="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E469D-09B7-46FB-A6D1-161C3CFC37EF}" type="pres">
      <dgm:prSet presAssocID="{5972C2B3-0ECB-4152-82BB-43419205C749}" presName="sibTrans" presStyleLbl="sibTrans2D1" presStyleIdx="0" presStyleCnt="3" custFlipVert="0" custFlipHor="0" custScaleX="7307" custScaleY="6361" custLinFactNeighborX="68818" custLinFactNeighborY="-64289"/>
      <dgm:spPr/>
      <dgm:t>
        <a:bodyPr/>
        <a:lstStyle/>
        <a:p>
          <a:endParaRPr lang="ru-RU"/>
        </a:p>
      </dgm:t>
    </dgm:pt>
    <dgm:pt modelId="{D1D777F6-99BA-48FC-A070-301FA43CB462}" type="pres">
      <dgm:prSet presAssocID="{5972C2B3-0ECB-4152-82BB-43419205C74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C331CF8-0630-4769-A019-62D2E214D45B}" type="pres">
      <dgm:prSet presAssocID="{8CD578A4-31CF-435D-BAF7-51A65DE927C4}" presName="node" presStyleLbl="node1" presStyleIdx="1" presStyleCnt="3" custScaleX="98607" custScaleY="81556" custRadScaleRad="101444" custRadScaleInc="-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CF44-5630-45C7-ACC1-A73E0DDDA06A}" type="pres">
      <dgm:prSet presAssocID="{0B13D610-3018-4F62-8137-678A360B361B}" presName="sibTrans" presStyleLbl="sibTrans2D1" presStyleIdx="1" presStyleCnt="3" custFlipVert="0" custFlipHor="1" custScaleX="10233" custScaleY="4953" custLinFactX="100000" custLinFactY="-43311" custLinFactNeighborX="173876" custLinFactNeighborY="-100000"/>
      <dgm:spPr/>
      <dgm:t>
        <a:bodyPr/>
        <a:lstStyle/>
        <a:p>
          <a:endParaRPr lang="ru-RU"/>
        </a:p>
      </dgm:t>
    </dgm:pt>
    <dgm:pt modelId="{121F82C0-CFD0-4020-A0B0-0964A4D42DF0}" type="pres">
      <dgm:prSet presAssocID="{0B13D610-3018-4F62-8137-678A360B361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0AAEE88-FDE0-4E4B-9B3D-AE4EA68D0E54}" type="pres">
      <dgm:prSet presAssocID="{73C2C5C0-D4B1-4CFD-BA1D-5E3CFE5A9439}" presName="node" presStyleLbl="node1" presStyleIdx="2" presStyleCnt="3" custScaleX="97069" custScaleY="82560" custRadScaleRad="91557" custRadScaleInc="-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D5786-5C3C-4FF5-86F9-935466CEEEB0}" type="pres">
      <dgm:prSet presAssocID="{223BC8D5-D00E-4BDD-A676-D33645AB92CC}" presName="sibTrans" presStyleLbl="sibTrans2D1" presStyleIdx="2" presStyleCnt="3" custFlipVert="1" custFlipHor="0" custScaleX="30649" custScaleY="4953" custLinFactX="200000" custLinFactNeighborX="238103" custLinFactNeighborY="-19196"/>
      <dgm:spPr/>
      <dgm:t>
        <a:bodyPr/>
        <a:lstStyle/>
        <a:p>
          <a:endParaRPr lang="ru-RU"/>
        </a:p>
      </dgm:t>
    </dgm:pt>
    <dgm:pt modelId="{D6E5FF8D-954F-4F2B-927A-78B54BCBF753}" type="pres">
      <dgm:prSet presAssocID="{223BC8D5-D00E-4BDD-A676-D33645AB92C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2BC3FF8-575C-41DC-B6B0-3178E7FBC1E2}" srcId="{D58A7099-65BA-4FD1-A9CF-D4E1699D2CBC}" destId="{8CD578A4-31CF-435D-BAF7-51A65DE927C4}" srcOrd="1" destOrd="0" parTransId="{D7753FAC-D0F8-4A45-953E-C9400AC9251E}" sibTransId="{0B13D610-3018-4F62-8137-678A360B361B}"/>
    <dgm:cxn modelId="{B027DDCB-1BDA-483E-8324-60B7662344A1}" type="presOf" srcId="{52F2388A-CDEF-4D0F-90F7-1A1018F3EDFA}" destId="{06AD5149-04AE-4B07-85AA-C183A4B0CD47}" srcOrd="0" destOrd="0" presId="urn:microsoft.com/office/officeart/2005/8/layout/cycle2"/>
    <dgm:cxn modelId="{27C1D91A-55D1-4C1F-A618-2C15788BE9C5}" srcId="{D58A7099-65BA-4FD1-A9CF-D4E1699D2CBC}" destId="{73C2C5C0-D4B1-4CFD-BA1D-5E3CFE5A9439}" srcOrd="2" destOrd="0" parTransId="{72F73E97-9A13-402B-90CE-A1E286DE64C1}" sibTransId="{223BC8D5-D00E-4BDD-A676-D33645AB92CC}"/>
    <dgm:cxn modelId="{F2443604-4E95-4C90-BAA0-64203208E12D}" type="presOf" srcId="{223BC8D5-D00E-4BDD-A676-D33645AB92CC}" destId="{D6E5FF8D-954F-4F2B-927A-78B54BCBF753}" srcOrd="1" destOrd="0" presId="urn:microsoft.com/office/officeart/2005/8/layout/cycle2"/>
    <dgm:cxn modelId="{B4F82C52-3FC8-4AE2-93A1-289C040DB1C9}" type="presOf" srcId="{0B13D610-3018-4F62-8137-678A360B361B}" destId="{3CE8CF44-5630-45C7-ACC1-A73E0DDDA06A}" srcOrd="0" destOrd="0" presId="urn:microsoft.com/office/officeart/2005/8/layout/cycle2"/>
    <dgm:cxn modelId="{D1EC6EA1-D254-4151-96DC-C77D35CDDABC}" type="presOf" srcId="{73C2C5C0-D4B1-4CFD-BA1D-5E3CFE5A9439}" destId="{70AAEE88-FDE0-4E4B-9B3D-AE4EA68D0E54}" srcOrd="0" destOrd="0" presId="urn:microsoft.com/office/officeart/2005/8/layout/cycle2"/>
    <dgm:cxn modelId="{8C89641F-6032-40F5-BA03-AEB85601E8F1}" type="presOf" srcId="{D58A7099-65BA-4FD1-A9CF-D4E1699D2CBC}" destId="{13F7E0FF-3AF5-4CCE-AEAF-50693B8B6255}" srcOrd="0" destOrd="0" presId="urn:microsoft.com/office/officeart/2005/8/layout/cycle2"/>
    <dgm:cxn modelId="{D1AA0FD6-3C4B-4F8D-B4C3-3FDF513519D0}" type="presOf" srcId="{5972C2B3-0ECB-4152-82BB-43419205C749}" destId="{D1D777F6-99BA-48FC-A070-301FA43CB462}" srcOrd="1" destOrd="0" presId="urn:microsoft.com/office/officeart/2005/8/layout/cycle2"/>
    <dgm:cxn modelId="{AC4E5918-259D-4493-BB4D-59B9816B178D}" type="presOf" srcId="{8CD578A4-31CF-435D-BAF7-51A65DE927C4}" destId="{5C331CF8-0630-4769-A019-62D2E214D45B}" srcOrd="0" destOrd="0" presId="urn:microsoft.com/office/officeart/2005/8/layout/cycle2"/>
    <dgm:cxn modelId="{05E63718-6B4C-4FE7-8D07-F295FFA9C8F6}" type="presOf" srcId="{5972C2B3-0ECB-4152-82BB-43419205C749}" destId="{A2AE469D-09B7-46FB-A6D1-161C3CFC37EF}" srcOrd="0" destOrd="0" presId="urn:microsoft.com/office/officeart/2005/8/layout/cycle2"/>
    <dgm:cxn modelId="{B73B928B-65A4-4981-9109-8D2EEA0605F5}" srcId="{D58A7099-65BA-4FD1-A9CF-D4E1699D2CBC}" destId="{52F2388A-CDEF-4D0F-90F7-1A1018F3EDFA}" srcOrd="0" destOrd="0" parTransId="{BB8441BE-3EEE-4CD0-87AE-5283E6BAA1F4}" sibTransId="{5972C2B3-0ECB-4152-82BB-43419205C749}"/>
    <dgm:cxn modelId="{11200A51-A84D-4DE5-8301-03B48C67A968}" type="presOf" srcId="{0B13D610-3018-4F62-8137-678A360B361B}" destId="{121F82C0-CFD0-4020-A0B0-0964A4D42DF0}" srcOrd="1" destOrd="0" presId="urn:microsoft.com/office/officeart/2005/8/layout/cycle2"/>
    <dgm:cxn modelId="{CF8919A1-758E-4A67-983A-DD3C3F5670A3}" type="presOf" srcId="{223BC8D5-D00E-4BDD-A676-D33645AB92CC}" destId="{3E3D5786-5C3C-4FF5-86F9-935466CEEEB0}" srcOrd="0" destOrd="0" presId="urn:microsoft.com/office/officeart/2005/8/layout/cycle2"/>
    <dgm:cxn modelId="{B8DE11A4-3A0F-47AB-A77B-1CCECC6B0ED1}" type="presParOf" srcId="{13F7E0FF-3AF5-4CCE-AEAF-50693B8B6255}" destId="{06AD5149-04AE-4B07-85AA-C183A4B0CD47}" srcOrd="0" destOrd="0" presId="urn:microsoft.com/office/officeart/2005/8/layout/cycle2"/>
    <dgm:cxn modelId="{43B0A9E2-5278-4BEB-9766-A1D391EFAC49}" type="presParOf" srcId="{13F7E0FF-3AF5-4CCE-AEAF-50693B8B6255}" destId="{A2AE469D-09B7-46FB-A6D1-161C3CFC37EF}" srcOrd="1" destOrd="0" presId="urn:microsoft.com/office/officeart/2005/8/layout/cycle2"/>
    <dgm:cxn modelId="{D60959CB-D48B-49EC-AF39-86292C4E99FD}" type="presParOf" srcId="{A2AE469D-09B7-46FB-A6D1-161C3CFC37EF}" destId="{D1D777F6-99BA-48FC-A070-301FA43CB462}" srcOrd="0" destOrd="0" presId="urn:microsoft.com/office/officeart/2005/8/layout/cycle2"/>
    <dgm:cxn modelId="{30477848-DD7A-48A0-93A2-A113FF35034B}" type="presParOf" srcId="{13F7E0FF-3AF5-4CCE-AEAF-50693B8B6255}" destId="{5C331CF8-0630-4769-A019-62D2E214D45B}" srcOrd="2" destOrd="0" presId="urn:microsoft.com/office/officeart/2005/8/layout/cycle2"/>
    <dgm:cxn modelId="{823C7C68-273D-418E-9FB8-26E910D4F347}" type="presParOf" srcId="{13F7E0FF-3AF5-4CCE-AEAF-50693B8B6255}" destId="{3CE8CF44-5630-45C7-ACC1-A73E0DDDA06A}" srcOrd="3" destOrd="0" presId="urn:microsoft.com/office/officeart/2005/8/layout/cycle2"/>
    <dgm:cxn modelId="{38E4AA6F-F11A-42E3-9DE1-0D421B12C151}" type="presParOf" srcId="{3CE8CF44-5630-45C7-ACC1-A73E0DDDA06A}" destId="{121F82C0-CFD0-4020-A0B0-0964A4D42DF0}" srcOrd="0" destOrd="0" presId="urn:microsoft.com/office/officeart/2005/8/layout/cycle2"/>
    <dgm:cxn modelId="{396DB8B2-834D-4118-A2F5-32AF6CD513E0}" type="presParOf" srcId="{13F7E0FF-3AF5-4CCE-AEAF-50693B8B6255}" destId="{70AAEE88-FDE0-4E4B-9B3D-AE4EA68D0E54}" srcOrd="4" destOrd="0" presId="urn:microsoft.com/office/officeart/2005/8/layout/cycle2"/>
    <dgm:cxn modelId="{8B5D77B6-268B-4DB0-ABB6-B792F26D3F6C}" type="presParOf" srcId="{13F7E0FF-3AF5-4CCE-AEAF-50693B8B6255}" destId="{3E3D5786-5C3C-4FF5-86F9-935466CEEEB0}" srcOrd="5" destOrd="0" presId="urn:microsoft.com/office/officeart/2005/8/layout/cycle2"/>
    <dgm:cxn modelId="{4962326D-671C-432E-88D1-1C29B8BA7620}" type="presParOf" srcId="{3E3D5786-5C3C-4FF5-86F9-935466CEEEB0}" destId="{D6E5FF8D-954F-4F2B-927A-78B54BCBF753}" srcOrd="0" destOrd="0" presId="urn:microsoft.com/office/officeart/2005/8/layout/cycle2"/>
  </dgm:cxnLst>
  <dgm:bg>
    <a:solidFill>
      <a:schemeClr val="accent4">
        <a:lumMod val="60000"/>
        <a:lumOff val="40000"/>
      </a:schemeClr>
    </a:solidFill>
  </dgm:bg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D5149-04AE-4B07-85AA-C183A4B0CD47}">
      <dsp:nvSpPr>
        <dsp:cNvPr id="0" name=""/>
        <dsp:cNvSpPr/>
      </dsp:nvSpPr>
      <dsp:spPr>
        <a:xfrm>
          <a:off x="3128951" y="124498"/>
          <a:ext cx="2435057" cy="205617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Куратор  структурного             підрозділу</a:t>
          </a:r>
          <a:r>
            <a:rPr lang="en-US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18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“Романтики</a:t>
          </a:r>
          <a:r>
            <a:rPr lang="uk-UA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5557" y="425618"/>
        <a:ext cx="1721845" cy="1453936"/>
      </dsp:txXfrm>
    </dsp:sp>
    <dsp:sp modelId="{A2AE469D-09B7-46FB-A6D1-161C3CFC37EF}">
      <dsp:nvSpPr>
        <dsp:cNvPr id="0" name=""/>
        <dsp:cNvSpPr/>
      </dsp:nvSpPr>
      <dsp:spPr>
        <a:xfrm rot="3699429">
          <a:off x="6062352" y="2363582"/>
          <a:ext cx="81487" cy="58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6978" y="2367573"/>
        <a:ext cx="63872" cy="35230"/>
      </dsp:txXfrm>
    </dsp:sp>
    <dsp:sp modelId="{5C331CF8-0630-4769-A019-62D2E214D45B}">
      <dsp:nvSpPr>
        <dsp:cNvPr id="0" name=""/>
        <dsp:cNvSpPr/>
      </dsp:nvSpPr>
      <dsp:spPr>
        <a:xfrm>
          <a:off x="5051035" y="3843337"/>
          <a:ext cx="2696906" cy="223056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Профілактична  робота  з вихованцями  центру  щодо  інфекційних  захворювань,  шкідливих  звичок. Популяризація  здорового  способу життя. Волонтерський  рух.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5988" y="4169995"/>
        <a:ext cx="1907000" cy="1577244"/>
      </dsp:txXfrm>
    </dsp:sp>
    <dsp:sp modelId="{3CE8CF44-5630-45C7-ACC1-A73E0DDDA06A}">
      <dsp:nvSpPr>
        <dsp:cNvPr id="0" name=""/>
        <dsp:cNvSpPr/>
      </dsp:nvSpPr>
      <dsp:spPr>
        <a:xfrm rot="10798699" flipH="1">
          <a:off x="6319808" y="3612147"/>
          <a:ext cx="73248" cy="45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319808" y="3621294"/>
        <a:ext cx="59532" cy="27431"/>
      </dsp:txXfrm>
    </dsp:sp>
    <dsp:sp modelId="{70AAEE88-FDE0-4E4B-9B3D-AE4EA68D0E54}">
      <dsp:nvSpPr>
        <dsp:cNvPr id="0" name=""/>
        <dsp:cNvSpPr/>
      </dsp:nvSpPr>
      <dsp:spPr>
        <a:xfrm>
          <a:off x="1045610" y="3828084"/>
          <a:ext cx="2654842" cy="225802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 з  дітьми  соціально  не  захищених  категорій,  з дітьми  з  особливими  потребами. Права  дітей, запобігання  проявам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булінгу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в ЗПО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“КРЦМтаШ”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4403" y="4158763"/>
        <a:ext cx="1877256" cy="1596662"/>
      </dsp:txXfrm>
    </dsp:sp>
    <dsp:sp modelId="{3E3D5786-5C3C-4FF5-86F9-935466CEEEB0}">
      <dsp:nvSpPr>
        <dsp:cNvPr id="0" name=""/>
        <dsp:cNvSpPr/>
      </dsp:nvSpPr>
      <dsp:spPr>
        <a:xfrm rot="3755018" flipV="1">
          <a:off x="7988137" y="2836620"/>
          <a:ext cx="334847" cy="45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7991837" y="2839676"/>
        <a:ext cx="321131" cy="2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AED03-12DE-4957-822A-3B9968F9A492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43993-7B3C-4B4C-A17B-2B11EA374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8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EED59-6AA7-43C2-BA29-B07CF4BFADC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6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DDC8-F024-4F79-A0D3-48F5BA9BB67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A7B9-7DC7-4295-86A7-4136034CD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5.e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12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786314" y="0"/>
            <a:ext cx="4357686" cy="47863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E:\изображение_viber_2022-12-06_14-41-04-143 (1).jpg"/>
          <p:cNvPicPr>
            <a:picLocks noChangeAspect="1" noChangeArrowheads="1"/>
          </p:cNvPicPr>
          <p:nvPr/>
        </p:nvPicPr>
        <p:blipFill>
          <a:blip r:embed="rId2"/>
          <a:srcRect t="66950" r="31460" b="5932"/>
          <a:stretch>
            <a:fillRect/>
          </a:stretch>
        </p:blipFill>
        <p:spPr bwMode="auto">
          <a:xfrm>
            <a:off x="4786314" y="4786322"/>
            <a:ext cx="4357686" cy="2071678"/>
          </a:xfrm>
          <a:prstGeom prst="rect">
            <a:avLst/>
          </a:prstGeom>
          <a:noFill/>
        </p:spPr>
      </p:pic>
      <p:pic>
        <p:nvPicPr>
          <p:cNvPr id="1027" name="Picture 3" descr="E:\изображение_viber_2022-12-06_14-41-04-143 (1)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3048" r="5691" b="3049"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7500958" y="4929198"/>
            <a:ext cx="142876" cy="28575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43834" y="4857760"/>
            <a:ext cx="285752" cy="2143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43834" y="5072074"/>
            <a:ext cx="214314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 flipV="1">
            <a:off x="7643834" y="5072074"/>
            <a:ext cx="45719" cy="971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V="1">
            <a:off x="7500958" y="4786322"/>
            <a:ext cx="214314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7786710" y="4857760"/>
            <a:ext cx="142876" cy="4571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15272" y="4929198"/>
            <a:ext cx="214314" cy="2857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43834" y="4786322"/>
            <a:ext cx="214314" cy="1428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flipV="1">
            <a:off x="7883867" y="4786322"/>
            <a:ext cx="45719" cy="714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858148" y="5072074"/>
            <a:ext cx="71438" cy="457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15272" y="5000636"/>
            <a:ext cx="71438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929586" y="4786322"/>
            <a:ext cx="45719" cy="142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57752" y="6072206"/>
            <a:ext cx="142876" cy="2143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2 23"/>
          <p:cNvSpPr/>
          <p:nvPr/>
        </p:nvSpPr>
        <p:spPr>
          <a:xfrm>
            <a:off x="4857752" y="6215082"/>
            <a:ext cx="142876" cy="214314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2 24"/>
          <p:cNvSpPr/>
          <p:nvPr/>
        </p:nvSpPr>
        <p:spPr>
          <a:xfrm>
            <a:off x="4929190" y="6572272"/>
            <a:ext cx="142876" cy="28572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2 25"/>
          <p:cNvSpPr/>
          <p:nvPr/>
        </p:nvSpPr>
        <p:spPr>
          <a:xfrm>
            <a:off x="4857752" y="6357958"/>
            <a:ext cx="285752" cy="214314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2 26"/>
          <p:cNvSpPr/>
          <p:nvPr/>
        </p:nvSpPr>
        <p:spPr>
          <a:xfrm>
            <a:off x="4857752" y="6000768"/>
            <a:ext cx="214314" cy="214314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2 27"/>
          <p:cNvSpPr/>
          <p:nvPr/>
        </p:nvSpPr>
        <p:spPr>
          <a:xfrm flipV="1">
            <a:off x="4857752" y="5857892"/>
            <a:ext cx="285752" cy="214313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2 28"/>
          <p:cNvSpPr/>
          <p:nvPr/>
        </p:nvSpPr>
        <p:spPr>
          <a:xfrm>
            <a:off x="4857752" y="5214950"/>
            <a:ext cx="285752" cy="357190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2-конечная звезда 29"/>
          <p:cNvSpPr/>
          <p:nvPr/>
        </p:nvSpPr>
        <p:spPr>
          <a:xfrm>
            <a:off x="4786314" y="5000636"/>
            <a:ext cx="357190" cy="214314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2 31"/>
          <p:cNvSpPr/>
          <p:nvPr/>
        </p:nvSpPr>
        <p:spPr>
          <a:xfrm>
            <a:off x="7643834" y="4929198"/>
            <a:ext cx="428628" cy="285752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2 32"/>
          <p:cNvSpPr/>
          <p:nvPr/>
        </p:nvSpPr>
        <p:spPr>
          <a:xfrm>
            <a:off x="7358082" y="4929198"/>
            <a:ext cx="214314" cy="285752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2 33"/>
          <p:cNvSpPr/>
          <p:nvPr/>
        </p:nvSpPr>
        <p:spPr>
          <a:xfrm flipH="1">
            <a:off x="7715272" y="4643446"/>
            <a:ext cx="285752" cy="260033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0"/>
            <a:ext cx="285752" cy="47863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6"/>
            <a:ext cx="5715040" cy="2500329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Заклад позашкільної освіти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Комунарський районний   </a:t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центр       </a:t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молоді  та  школярів”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  міської  ради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ПОРТФОЛІО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2786058"/>
            <a:ext cx="4786346" cy="192882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Тригуб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Наталія  Григорівна</a:t>
            </a:r>
          </a:p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методист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ятно 2 36"/>
          <p:cNvSpPr/>
          <p:nvPr/>
        </p:nvSpPr>
        <p:spPr>
          <a:xfrm>
            <a:off x="5010152" y="5367350"/>
            <a:ext cx="285752" cy="357190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2 37"/>
          <p:cNvSpPr/>
          <p:nvPr/>
        </p:nvSpPr>
        <p:spPr>
          <a:xfrm>
            <a:off x="7510482" y="5081598"/>
            <a:ext cx="214314" cy="285752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16-конечная звезда 30"/>
          <p:cNvSpPr/>
          <p:nvPr/>
        </p:nvSpPr>
        <p:spPr>
          <a:xfrm>
            <a:off x="4714876" y="4714884"/>
            <a:ext cx="285752" cy="285752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572000" y="4857760"/>
            <a:ext cx="214314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6286512" y="4714884"/>
            <a:ext cx="214314" cy="14287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20250201_170828 (2).jpg"/>
          <p:cNvPicPr>
            <a:picLocks noChangeAspect="1" noChangeArrowheads="1"/>
          </p:cNvPicPr>
          <p:nvPr/>
        </p:nvPicPr>
        <p:blipFill rotWithShape="1">
          <a:blip r:embed="rId2" cstate="print"/>
          <a:srcRect b="10756"/>
          <a:stretch/>
        </p:blipFill>
        <p:spPr bwMode="auto">
          <a:xfrm>
            <a:off x="7127802" y="1124744"/>
            <a:ext cx="1697341" cy="2692919"/>
          </a:xfrm>
          <a:prstGeom prst="roundRect">
            <a:avLst/>
          </a:prstGeom>
          <a:noFill/>
        </p:spPr>
      </p:pic>
      <p:pic>
        <p:nvPicPr>
          <p:cNvPr id="24579" name="Picture 3" descr="E:\20250201_17075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86322"/>
            <a:ext cx="2714644" cy="1826224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572428" cy="64294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  ПЕДАГОГІКА</a:t>
            </a: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організації виховання та </a:t>
            </a: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b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та </a:t>
            </a: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з застосуванням:   </a:t>
            </a:r>
            <a:b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впровадження козацької педагогіки 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сучасну позашкільну освіту;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козацької педагогіки у 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патріотичному вихованні здобувачів освіти;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 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програмою “Козацька  педагогіка. Минуле і </a:t>
            </a:r>
            <a:r>
              <a:rPr lang="uk-UA" sz="27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сучасність”в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</a:t>
            </a:r>
            <a:r>
              <a:rPr lang="uk-UA" sz="27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Шіснадцятої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міжнародної  виставки “</a:t>
            </a:r>
            <a:r>
              <a:rPr lang="uk-UA" sz="27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Інноватика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сучасній  освіті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928646"/>
            <a:ext cx="8501122" cy="59293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E:\IMG_20240218_150904_1 (1).jpg"/>
          <p:cNvPicPr>
            <a:picLocks noChangeAspect="1" noChangeArrowheads="1"/>
          </p:cNvPicPr>
          <p:nvPr/>
        </p:nvPicPr>
        <p:blipFill>
          <a:blip r:embed="rId4" cstate="print"/>
          <a:srcRect t="33823" b="13235"/>
          <a:stretch>
            <a:fillRect/>
          </a:stretch>
        </p:blipFill>
        <p:spPr bwMode="auto">
          <a:xfrm>
            <a:off x="3286116" y="4786322"/>
            <a:ext cx="2803931" cy="1835307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8195" name="Picture 3" descr="E:\-5247036102869639800_121 (4).jpg"/>
          <p:cNvPicPr>
            <a:picLocks noChangeAspect="1" noChangeArrowheads="1"/>
          </p:cNvPicPr>
          <p:nvPr/>
        </p:nvPicPr>
        <p:blipFill>
          <a:blip r:embed="rId5" cstate="print"/>
          <a:srcRect l="6977"/>
          <a:stretch>
            <a:fillRect/>
          </a:stretch>
        </p:blipFill>
        <p:spPr bwMode="auto">
          <a:xfrm>
            <a:off x="428596" y="4929198"/>
            <a:ext cx="2857520" cy="170437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4"/>
          <p:cNvSpPr/>
          <p:nvPr/>
        </p:nvSpPr>
        <p:spPr>
          <a:xfrm>
            <a:off x="1752600" y="838200"/>
            <a:ext cx="1828800" cy="12931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 з громадськими  а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5360"/>
            <a:ext cx="45720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 громадськими  просвітницькими та  медичними закладами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Обласна організація  «Товариство Червоного Хреста  України» (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“Угода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про 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співпрацю”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Громадська  організація  «Центр підтримки сім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ї» м. Запоріжжя  (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“Лекторій”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«Дитячий Фонд ЮНІСЕФ ООН» (представництво  в  м.  Запоріжжі);</a:t>
            </a:r>
            <a:endParaRPr lang="ru-RU" sz="1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«Участь вихованців ЗПО «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КРЦМтаШ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у  довгостроковому 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  роботі  з  дітьми:  «Створення  умов  для  розвитку  соціальної  активності  та  усвідомленості  важливості  дотримання  принципів   рівності» ;</a:t>
            </a:r>
            <a:endParaRPr lang="ru-RU" sz="1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Запорізький  базовий  медичний  коледж (план  співпраці,  волонтерський  рух);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  громадська  організація 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“Рада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сімей 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14311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571612"/>
            <a:ext cx="4572032" cy="50720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E:\20250201_173327.jpg"/>
          <p:cNvPicPr>
            <a:picLocks noChangeAspect="1" noChangeArrowheads="1"/>
          </p:cNvPicPr>
          <p:nvPr/>
        </p:nvPicPr>
        <p:blipFill>
          <a:blip r:embed="rId3" cstate="print"/>
          <a:srcRect t="10937" r="7465"/>
          <a:stretch>
            <a:fillRect/>
          </a:stretch>
        </p:blipFill>
        <p:spPr bwMode="auto">
          <a:xfrm>
            <a:off x="357159" y="1571612"/>
            <a:ext cx="2071702" cy="2761018"/>
          </a:xfrm>
          <a:prstGeom prst="rect">
            <a:avLst/>
          </a:prstGeom>
          <a:noFill/>
        </p:spPr>
      </p:pic>
      <p:pic>
        <p:nvPicPr>
          <p:cNvPr id="17" name="Picture 2" descr="E:\10382257_640808646002939_3122530980549056253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643050"/>
            <a:ext cx="1857388" cy="1181497"/>
          </a:xfrm>
          <a:prstGeom prst="rect">
            <a:avLst/>
          </a:prstGeom>
          <a:noFill/>
        </p:spPr>
      </p:pic>
      <p:pic>
        <p:nvPicPr>
          <p:cNvPr id="18" name="Рисунок 17" descr="E:\323337_351067911643682_1482705338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_DSC0048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72074"/>
            <a:ext cx="2071702" cy="1571636"/>
          </a:xfrm>
          <a:prstGeom prst="rect">
            <a:avLst/>
          </a:prstGeom>
          <a:noFill/>
        </p:spPr>
      </p:pic>
      <p:pic>
        <p:nvPicPr>
          <p:cNvPr id="21" name="Picture 4" descr="E:\20250201_173237.jpg"/>
          <p:cNvPicPr>
            <a:picLocks noChangeAspect="1" noChangeArrowheads="1"/>
          </p:cNvPicPr>
          <p:nvPr/>
        </p:nvPicPr>
        <p:blipFill>
          <a:blip r:embed="rId7" cstate="print"/>
          <a:srcRect l="8506" b="12903"/>
          <a:stretch>
            <a:fillRect/>
          </a:stretch>
        </p:blipFill>
        <p:spPr bwMode="auto">
          <a:xfrm>
            <a:off x="7143768" y="4286256"/>
            <a:ext cx="1857388" cy="2357454"/>
          </a:xfrm>
          <a:prstGeom prst="rect">
            <a:avLst/>
          </a:prstGeom>
          <a:noFill/>
        </p:spPr>
      </p:pic>
      <p:pic>
        <p:nvPicPr>
          <p:cNvPr id="23" name="Picture 3" descr="E:\19400191_1370837916333338_6498035512009764992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571612"/>
            <a:ext cx="1822115" cy="1214445"/>
          </a:xfrm>
          <a:prstGeom prst="rect">
            <a:avLst/>
          </a:prstGeom>
          <a:noFill/>
        </p:spPr>
      </p:pic>
      <p:pic>
        <p:nvPicPr>
          <p:cNvPr id="24" name="Рисунок 23" descr="E:\964453_459177180832754_1472875921_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786058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E:\Изображение 128.jpg"/>
          <p:cNvPicPr>
            <a:picLocks noChangeAspect="1" noChangeArrowheads="1"/>
          </p:cNvPicPr>
          <p:nvPr/>
        </p:nvPicPr>
        <p:blipFill>
          <a:blip r:embed="rId10" cstate="print"/>
          <a:srcRect l="32571" r="16944"/>
          <a:stretch>
            <a:fillRect/>
          </a:stretch>
        </p:blipFill>
        <p:spPr bwMode="auto">
          <a:xfrm>
            <a:off x="7143768" y="4500570"/>
            <a:ext cx="1857388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14422"/>
            <a:ext cx="8429684" cy="535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ock Vector cartoon illustration Owl teacher and his students Иллюстрац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8" y="222928"/>
            <a:ext cx="2054032" cy="14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632" y="37493"/>
            <a:ext cx="7429552" cy="928694"/>
          </a:xfrm>
        </p:spPr>
        <p:txBody>
          <a:bodyPr>
            <a:noAutofit/>
          </a:bodyPr>
          <a:lstStyle/>
          <a:p>
            <a:pPr algn="l"/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uk-UA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проєктах</a:t>
            </a: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самоосвіта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85725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 семи  модулях міського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” Сучасний простір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позашкілля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” організованого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”ЦПРПП” Запорізької  міської  ради;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Всеукраїнському круглому  столі  “ Козацька  педагогіка. Минуле і сучасність ” в  рамках шістнадцятої міжнародної  виставки ”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Інноватика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  сучасній  освіті ”;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Всеукраїнській науково-практичній  конференції  “ Джура, як  виховна  система  формування  національної  ідентичності ”;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Всеукраїнському  ХХ Методологічному  семінарі з позашкільної  освіти  ” Психологічна підтримка учнів у закладах  позашкільної  освіти в  умовах  воєнного стану: як  зберегти сенс  життя ”;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проекті «Нащадки  переможців»;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у  міському  проекті “ Професійна  спільнота методистів м. Запоріжжя ”                                          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” ЦПРПП” Запорізької  міської  ради;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учасник  курсу  “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Фандрайзинг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для  навчальних закладів ” в  рамках  проекту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USAID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США з міжнародного  розвитку;</a:t>
            </a:r>
          </a:p>
          <a:p>
            <a:r>
              <a:rPr lang="uk-UA" sz="2000" dirty="0" smtClean="0"/>
              <a:t>                                     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ДЯКУЮ  ЗА  УВАГУ!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000108"/>
            <a:ext cx="5000660" cy="557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5000660" cy="92867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Загальні відомості: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- 02.07.1957;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– вища;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- 25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років;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 стаж - 49 років; 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- 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 2020-2025 років;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</a:t>
            </a:r>
            <a: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атестація -2020р;</a:t>
            </a:r>
            <a:br>
              <a:rPr lang="uk-UA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кваліфікації: </a:t>
            </a:r>
            <a:br>
              <a:rPr lang="uk-UA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рік ЗОІППО ЗОР, за освітньою програмою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Керівники  (директори,  заступники ),  методисти,  завідувачі  відділами   закладів позашкільної  освіти.”</a:t>
            </a:r>
            <a:b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Посвідка  </a:t>
            </a:r>
            <a:r>
              <a:rPr lang="uk-UA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02136146/3883-24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440670" y="69164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098" name="Picture 2" descr="E:\IMG_20210702_180732 (2).jpg"/>
          <p:cNvPicPr>
            <a:picLocks noChangeAspect="1" noChangeArrowheads="1"/>
          </p:cNvPicPr>
          <p:nvPr/>
        </p:nvPicPr>
        <p:blipFill>
          <a:blip r:embed="rId2" cstate="print"/>
          <a:srcRect l="28279" t="27864" r="23544"/>
          <a:stretch>
            <a:fillRect/>
          </a:stretch>
        </p:blipFill>
        <p:spPr bwMode="auto">
          <a:xfrm>
            <a:off x="5580112" y="857232"/>
            <a:ext cx="3071834" cy="5715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0"/>
            <a:ext cx="8501122" cy="564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 кредо:</a:t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6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Виховання</a:t>
            </a: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– це  найважливіша  мета  </a:t>
            </a:r>
            <a:r>
              <a:rPr lang="uk-UA" sz="36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освіти</a:t>
            </a:r>
            <a:r>
              <a:rPr lang="uk-UA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 педагогічна  діяльність направлена  на  формування  цінностей  здоров</a:t>
            </a:r>
            <a:r>
              <a:rPr lang="en-US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язбереження</a:t>
            </a: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 процес  виховання  у  дитини  усвідомлення  важливості  збереження та підтримки свого  фізичного, психічного, соціального, духовного здоров</a:t>
            </a:r>
            <a:r>
              <a:rPr lang="en-US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підтримку  високого  інтелектуального  рівня </a:t>
            </a:r>
            <a:r>
              <a:rPr lang="uk-UA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розвитку.</a:t>
            </a: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 кредо: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Головне в людині - це не розум ,</a:t>
            </a:r>
            <a:b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а те, що ним керує :</a:t>
            </a:r>
            <a:b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характер, серце,  добрі  </a:t>
            </a: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почуття…”              </a:t>
            </a: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/>
            </a:r>
            <a:br>
              <a:rPr lang="uk-UA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3786190"/>
            <a:ext cx="1357322" cy="14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5" name="Picture 1" descr="E:\share_-24797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14752"/>
            <a:ext cx="2793227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9322" y="3786190"/>
            <a:ext cx="121444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:\1738498428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2691928" cy="20212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2214554"/>
            <a:ext cx="3000396" cy="1143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D:\Тригуб Н.Г. (не удалять!!!)\портфолио\Тригуб3.jpg"/>
          <p:cNvPicPr>
            <a:picLocks noChangeAspect="1" noChangeArrowheads="1"/>
          </p:cNvPicPr>
          <p:nvPr/>
        </p:nvPicPr>
        <p:blipFill>
          <a:blip r:embed="rId4" cstate="print"/>
          <a:srcRect r="15282" b="72826"/>
          <a:stretch>
            <a:fillRect/>
          </a:stretch>
        </p:blipFill>
        <p:spPr bwMode="auto">
          <a:xfrm>
            <a:off x="5500694" y="214290"/>
            <a:ext cx="3643306" cy="1785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uk-UA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en-US" sz="2700" dirty="0"/>
          </a:p>
        </p:txBody>
      </p:sp>
      <p:pic>
        <p:nvPicPr>
          <p:cNvPr id="10" name="Picture 2" descr="D:\Тригуб Н.Г. (не удалять!!!)\портфолио\Тригуб3.jpg"/>
          <p:cNvPicPr>
            <a:picLocks noChangeAspect="1" noChangeArrowheads="1"/>
          </p:cNvPicPr>
          <p:nvPr/>
        </p:nvPicPr>
        <p:blipFill>
          <a:blip r:embed="rId4" cstate="print"/>
          <a:srcRect t="61957" r="41860"/>
          <a:stretch>
            <a:fillRect/>
          </a:stretch>
        </p:blipFill>
        <p:spPr bwMode="auto">
          <a:xfrm>
            <a:off x="142844" y="3929066"/>
            <a:ext cx="2500298" cy="2500306"/>
          </a:xfrm>
          <a:prstGeom prst="rect">
            <a:avLst/>
          </a:prstGeom>
          <a:noFill/>
        </p:spPr>
      </p:pic>
      <p:pic>
        <p:nvPicPr>
          <p:cNvPr id="11" name="Picture 2" descr="D:\Тригуб Н.Г. (не удалять!!!)\портфолио\Тригуб3.jpg"/>
          <p:cNvPicPr>
            <a:picLocks noChangeAspect="1" noChangeArrowheads="1"/>
          </p:cNvPicPr>
          <p:nvPr/>
        </p:nvPicPr>
        <p:blipFill>
          <a:blip r:embed="rId4" cstate="print"/>
          <a:srcRect t="28261" b="51087"/>
          <a:stretch>
            <a:fillRect/>
          </a:stretch>
        </p:blipFill>
        <p:spPr bwMode="auto">
          <a:xfrm>
            <a:off x="2643174" y="0"/>
            <a:ext cx="4300511" cy="1357274"/>
          </a:xfrm>
          <a:prstGeom prst="rect">
            <a:avLst/>
          </a:prstGeom>
          <a:noFill/>
        </p:spPr>
      </p:pic>
      <p:pic>
        <p:nvPicPr>
          <p:cNvPr id="1026" name="Picture 2" descr="E:\сертифікат (8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68" y="336234"/>
            <a:ext cx="2555734" cy="1806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27" name="Picture 3" descr="E:\1737451851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571612"/>
            <a:ext cx="2643206" cy="182991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285728"/>
            <a:ext cx="8358246" cy="62151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786578" y="1928802"/>
          <a:ext cx="1941216" cy="274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Acrobat Document" r:id="rId7" imgW="5667217" imgH="8019803" progId="AcroExch.Document.7">
                  <p:embed/>
                </p:oleObj>
              </mc:Choice>
              <mc:Fallback>
                <p:oleObj name="Acrobat Document" r:id="rId7" imgW="5667217" imgH="8019803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1928802"/>
                        <a:ext cx="1941216" cy="274710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E:\certificate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286124"/>
            <a:ext cx="1885239" cy="2668222"/>
          </a:xfrm>
          <a:prstGeom prst="rect">
            <a:avLst/>
          </a:prstGeom>
          <a:noFill/>
        </p:spPr>
      </p:pic>
      <p:pic>
        <p:nvPicPr>
          <p:cNvPr id="1028" name="Picture 4" descr="E:\1737456565580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714620"/>
            <a:ext cx="2643206" cy="1869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485" name="Picture 5" descr="E:\1738498428935 (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4429132"/>
            <a:ext cx="1973598" cy="148190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214942" y="4143380"/>
          <a:ext cx="1622426" cy="22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Документ" r:id="rId12" imgW="6514453" imgH="8952802" progId="Word.Document.12">
                  <p:embed/>
                </p:oleObj>
              </mc:Choice>
              <mc:Fallback>
                <p:oleObj name="Документ" r:id="rId12" imgW="6514453" imgH="895280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143380"/>
                        <a:ext cx="1622426" cy="2229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228600"/>
          <a:ext cx="8486804" cy="62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643306" y="2786058"/>
            <a:ext cx="2000264" cy="171451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D:\IMG_20160702_162949.jpg"/>
          <p:cNvPicPr>
            <a:picLocks noChangeAspect="1" noChangeArrowheads="1"/>
          </p:cNvPicPr>
          <p:nvPr/>
        </p:nvPicPr>
        <p:blipFill>
          <a:blip r:embed="rId7" cstate="print"/>
          <a:srcRect t="17327"/>
          <a:stretch>
            <a:fillRect/>
          </a:stretch>
        </p:blipFill>
        <p:spPr bwMode="auto">
          <a:xfrm>
            <a:off x="3857620" y="2857496"/>
            <a:ext cx="1486067" cy="1580738"/>
          </a:xfrm>
          <a:prstGeom prst="ellipse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000240"/>
            <a:ext cx="2786082" cy="157163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 з  батьками  вихованців  ЗПО                 “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КРЦМтаШ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“, з Батьківською  радою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2071678"/>
            <a:ext cx="2714644" cy="150019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 з  громадськими, просвітницькими організаціями та  медичними  закладами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14678" y="335756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429124" y="257174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643570" y="3143248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43306" y="428625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5357818" y="428625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1934" y="3786190"/>
            <a:ext cx="12990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14290"/>
            <a:ext cx="4357702" cy="618630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Робота з батьками          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розробка  “Положення  про  батьківську  раду ЗПО  “КРЦМтаШ” та батьківські комітети”;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легалізація  роботи  батьківських  комітетів  структурних підрозділів та  творчих  колективів;  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створення  пакету  нормативно – правових  документів                                      для  батьків;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* організація    щорічних  зустрічей  директора ЗПО 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“КРЦМтаШ”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Михайла ХВАСТИКА з  колективами  батьківської  громадськості  структурних  підрозділів  та  творчих  колективів  закладу;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* оновлення  формату Батьківської  ради ЗПО 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“КРЦМтаШ”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та  “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–групи”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батьківського  активу  вихованців  структурних  підрозділів  закладу. 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IMG_20240528_175235.jpg"/>
          <p:cNvPicPr>
            <a:picLocks noChangeAspect="1" noChangeArrowheads="1"/>
          </p:cNvPicPr>
          <p:nvPr/>
        </p:nvPicPr>
        <p:blipFill>
          <a:blip r:embed="rId2" cstate="print"/>
          <a:srcRect t="35031" r="4427" b="3622"/>
          <a:stretch>
            <a:fillRect/>
          </a:stretch>
        </p:blipFill>
        <p:spPr bwMode="auto">
          <a:xfrm>
            <a:off x="214282" y="214290"/>
            <a:ext cx="1983792" cy="1643074"/>
          </a:xfrm>
          <a:prstGeom prst="rect">
            <a:avLst/>
          </a:prstGeom>
          <a:noFill/>
        </p:spPr>
      </p:pic>
      <p:pic>
        <p:nvPicPr>
          <p:cNvPr id="5" name="Picture 5" descr="D:\фото Тригуб\IMG-ab8ee81f6ff6c746d08e496fd60ce4db-V.jpg"/>
          <p:cNvPicPr>
            <a:picLocks noChangeAspect="1" noChangeArrowheads="1"/>
          </p:cNvPicPr>
          <p:nvPr/>
        </p:nvPicPr>
        <p:blipFill>
          <a:blip r:embed="rId3" cstate="print"/>
          <a:srcRect l="10227" r="2640"/>
          <a:stretch>
            <a:fillRect/>
          </a:stretch>
        </p:blipFill>
        <p:spPr bwMode="auto">
          <a:xfrm>
            <a:off x="6715140" y="214290"/>
            <a:ext cx="2214577" cy="1450462"/>
          </a:xfrm>
          <a:prstGeom prst="rect">
            <a:avLst/>
          </a:prstGeom>
          <a:noFill/>
        </p:spPr>
      </p:pic>
      <p:pic>
        <p:nvPicPr>
          <p:cNvPr id="6" name="Picture 7" descr="E:\IMG_20240528_175217.jpg"/>
          <p:cNvPicPr>
            <a:picLocks noChangeAspect="1" noChangeArrowheads="1"/>
          </p:cNvPicPr>
          <p:nvPr/>
        </p:nvPicPr>
        <p:blipFill>
          <a:blip r:embed="rId4" cstate="print"/>
          <a:srcRect t="36536" r="3559" b="18132"/>
          <a:stretch>
            <a:fillRect/>
          </a:stretch>
        </p:blipFill>
        <p:spPr bwMode="auto">
          <a:xfrm>
            <a:off x="214282" y="5357826"/>
            <a:ext cx="2000264" cy="1357322"/>
          </a:xfrm>
          <a:prstGeom prst="rect">
            <a:avLst/>
          </a:prstGeom>
          <a:noFill/>
        </p:spPr>
      </p:pic>
      <p:pic>
        <p:nvPicPr>
          <p:cNvPr id="8" name="Picture 9" descr="D:\фото Тригуб\IMG-e44fcd2facc1e1fffb8c05b1ea0b530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57364"/>
            <a:ext cx="2000264" cy="1143008"/>
          </a:xfrm>
          <a:prstGeom prst="rect">
            <a:avLst/>
          </a:prstGeom>
          <a:noFill/>
        </p:spPr>
      </p:pic>
      <p:pic>
        <p:nvPicPr>
          <p:cNvPr id="9" name="Picture 12" descr="D:\фото Тригуб\IMG-933339ba351939167cb0530894984c93-V.jpg"/>
          <p:cNvPicPr>
            <a:picLocks noChangeAspect="1" noChangeArrowheads="1"/>
          </p:cNvPicPr>
          <p:nvPr/>
        </p:nvPicPr>
        <p:blipFill>
          <a:blip r:embed="rId6" cstate="print"/>
          <a:srcRect t="14691" r="10114" b="4123"/>
          <a:stretch>
            <a:fillRect/>
          </a:stretch>
        </p:blipFill>
        <p:spPr bwMode="auto">
          <a:xfrm>
            <a:off x="6715108" y="5143512"/>
            <a:ext cx="2214610" cy="1571636"/>
          </a:xfrm>
          <a:prstGeom prst="rect">
            <a:avLst/>
          </a:prstGeom>
          <a:noFill/>
        </p:spPr>
      </p:pic>
      <p:pic>
        <p:nvPicPr>
          <p:cNvPr id="10" name="Picture 5" descr="E:\IMG_20240528_175254.jpg"/>
          <p:cNvPicPr>
            <a:picLocks noChangeAspect="1" noChangeArrowheads="1"/>
          </p:cNvPicPr>
          <p:nvPr/>
        </p:nvPicPr>
        <p:blipFill>
          <a:blip r:embed="rId7" cstate="print"/>
          <a:srcRect t="27876" b="30185"/>
          <a:stretch>
            <a:fillRect/>
          </a:stretch>
        </p:blipFill>
        <p:spPr bwMode="auto">
          <a:xfrm>
            <a:off x="6715140" y="1643050"/>
            <a:ext cx="2214578" cy="1226403"/>
          </a:xfrm>
          <a:prstGeom prst="rect">
            <a:avLst/>
          </a:prstGeom>
          <a:noFill/>
        </p:spPr>
      </p:pic>
      <p:pic>
        <p:nvPicPr>
          <p:cNvPr id="12" name="Picture 3" descr="E:\IMG-e358606fcb928b7dfd7af52d5e033094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14752"/>
            <a:ext cx="1250086" cy="1666781"/>
          </a:xfrm>
          <a:prstGeom prst="rect">
            <a:avLst/>
          </a:prstGeom>
          <a:noFill/>
        </p:spPr>
      </p:pic>
      <p:pic>
        <p:nvPicPr>
          <p:cNvPr id="13" name="Picture 7" descr="D:\фото Тригуб\IMG-24ced7589a1ff214c28d09734f0d5c28-V.jpg"/>
          <p:cNvPicPr>
            <a:picLocks noChangeAspect="1" noChangeArrowheads="1"/>
          </p:cNvPicPr>
          <p:nvPr/>
        </p:nvPicPr>
        <p:blipFill>
          <a:blip r:embed="rId9" cstate="print"/>
          <a:srcRect r="922" b="1988"/>
          <a:stretch>
            <a:fillRect/>
          </a:stretch>
        </p:blipFill>
        <p:spPr bwMode="auto">
          <a:xfrm>
            <a:off x="6715140" y="3500438"/>
            <a:ext cx="2214578" cy="1643074"/>
          </a:xfrm>
          <a:prstGeom prst="rect">
            <a:avLst/>
          </a:prstGeom>
          <a:noFill/>
        </p:spPr>
      </p:pic>
      <p:pic>
        <p:nvPicPr>
          <p:cNvPr id="20482" name="Picture 2" descr="E:\DSCN32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000372"/>
            <a:ext cx="1238258" cy="928694"/>
          </a:xfrm>
          <a:prstGeom prst="rect">
            <a:avLst/>
          </a:prstGeom>
          <a:noFill/>
        </p:spPr>
      </p:pic>
      <p:pic>
        <p:nvPicPr>
          <p:cNvPr id="3073" name="Picture 1" descr="E:\IMG-5fa42b6f7090ebf72ac8990f9298b7bc-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2786058"/>
            <a:ext cx="1214447" cy="1143008"/>
          </a:xfrm>
          <a:prstGeom prst="rect">
            <a:avLst/>
          </a:prstGeom>
          <a:noFill/>
        </p:spPr>
      </p:pic>
      <p:pic>
        <p:nvPicPr>
          <p:cNvPr id="3074" name="Picture 2" descr="E:\IMG_20181223_11105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3899432"/>
            <a:ext cx="785818" cy="1490144"/>
          </a:xfrm>
          <a:prstGeom prst="rect">
            <a:avLst/>
          </a:prstGeom>
          <a:noFill/>
        </p:spPr>
      </p:pic>
      <p:pic>
        <p:nvPicPr>
          <p:cNvPr id="3075" name="Picture 3" descr="E:\RSCN326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2857496"/>
            <a:ext cx="1274857" cy="1071570"/>
          </a:xfrm>
          <a:prstGeom prst="rect">
            <a:avLst/>
          </a:prstGeom>
          <a:noFill/>
        </p:spPr>
      </p:pic>
      <p:pic>
        <p:nvPicPr>
          <p:cNvPr id="19" name="Picture 8" descr="E:\IMG_20210909_160021 (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4414" y="3000372"/>
            <a:ext cx="967513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MG-6daac2bb5591cc38bbc158eb6911f638-V (2).jpg"/>
          <p:cNvPicPr>
            <a:picLocks noChangeAspect="1" noChangeArrowheads="1"/>
          </p:cNvPicPr>
          <p:nvPr/>
        </p:nvPicPr>
        <p:blipFill>
          <a:blip r:embed="rId2" cstate="print"/>
          <a:srcRect l="5000" r="23125"/>
          <a:stretch>
            <a:fillRect/>
          </a:stretch>
        </p:blipFill>
        <p:spPr bwMode="auto">
          <a:xfrm>
            <a:off x="571472" y="451586"/>
            <a:ext cx="2576051" cy="19936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58" name="Picture 2" descr="E:\20250201_17075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83527" cy="6267240"/>
          </a:xfrm>
          <a:prstGeom prst="rect">
            <a:avLst/>
          </a:prstGeom>
          <a:noFill/>
        </p:spPr>
      </p:pic>
      <p:sp>
        <p:nvSpPr>
          <p:cNvPr id="1026" name="AutoShape 2" descr="IMG-6daac2bb5591cc38bbc158eb6911f638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8" name="AutoShape 4" descr="IMG-6daac2bb5591cc38bbc158eb6911f638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2357422" y="857232"/>
            <a:ext cx="3850902" cy="2378638"/>
            <a:chOff x="403424" y="-1321944"/>
            <a:chExt cx="4801758" cy="321208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7" name="Овал 6"/>
            <p:cNvSpPr/>
            <p:nvPr/>
          </p:nvSpPr>
          <p:spPr>
            <a:xfrm>
              <a:off x="403424" y="-1321944"/>
              <a:ext cx="2660424" cy="23666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2904444" y="-70832"/>
              <a:ext cx="2257328" cy="1893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4"/>
            <p:cNvSpPr/>
            <p:nvPr/>
          </p:nvSpPr>
          <p:spPr>
            <a:xfrm>
              <a:off x="2947854" y="-3212"/>
              <a:ext cx="2257328" cy="1893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Овал 4"/>
          <p:cNvSpPr/>
          <p:nvPr/>
        </p:nvSpPr>
        <p:spPr>
          <a:xfrm>
            <a:off x="2438400" y="2209800"/>
            <a:ext cx="1881204" cy="1673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5" name="Овал 14"/>
          <p:cNvSpPr/>
          <p:nvPr/>
        </p:nvSpPr>
        <p:spPr>
          <a:xfrm>
            <a:off x="4857752" y="428604"/>
            <a:ext cx="1524000" cy="1295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Контрольно-аналітична  діяльність  роботи  підрозділу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43702" y="1571612"/>
            <a:ext cx="1752600" cy="1447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 методичної  роботи  підрозділу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43636" y="3500438"/>
            <a:ext cx="21336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 роботи  з  питань  безпеки  життєдіяльності учасників  освітнього  процесу  підрозділу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57686" y="4714884"/>
            <a:ext cx="2143140" cy="17145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Організаційно-масова  та  виховна  робота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5720" y="3071810"/>
            <a:ext cx="2471766" cy="1666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 з  батьками  вихованців  структурного  підрозділу,  з  батьківськими  комітетами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57356" y="4714884"/>
            <a:ext cx="2371748" cy="1638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Фінансово-господарська  діяльність  підрозділу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4"/>
          <p:cNvSpPr/>
          <p:nvPr/>
        </p:nvSpPr>
        <p:spPr>
          <a:xfrm rot="1958269">
            <a:off x="4423592" y="3631223"/>
            <a:ext cx="195392" cy="384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/>
          </a:p>
        </p:txBody>
      </p:sp>
      <p:sp>
        <p:nvSpPr>
          <p:cNvPr id="35" name="Стрелка вниз 34"/>
          <p:cNvSpPr/>
          <p:nvPr/>
        </p:nvSpPr>
        <p:spPr>
          <a:xfrm>
            <a:off x="3124200" y="3352800"/>
            <a:ext cx="76200" cy="1371600"/>
          </a:xfrm>
          <a:prstGeom prst="downArrow">
            <a:avLst>
              <a:gd name="adj1" fmla="val 50000"/>
              <a:gd name="adj2" fmla="val 4744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4"/>
          <p:cNvSpPr/>
          <p:nvPr/>
        </p:nvSpPr>
        <p:spPr>
          <a:xfrm>
            <a:off x="6248400" y="5184498"/>
            <a:ext cx="1881204" cy="1673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kern="1200" dirty="0" smtClean="0"/>
              <a:t>”</a:t>
            </a:r>
            <a:endParaRPr lang="ru-RU" sz="1400" kern="1200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2571736" y="1142984"/>
            <a:ext cx="1845140" cy="1452154"/>
            <a:chOff x="2904444" y="-70832"/>
            <a:chExt cx="2300738" cy="196097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1" name="Овал 4"/>
            <p:cNvSpPr/>
            <p:nvPr/>
          </p:nvSpPr>
          <p:spPr>
            <a:xfrm>
              <a:off x="2904444" y="-70832"/>
              <a:ext cx="2257328" cy="1893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Куратор  структурного  підрозділу</a:t>
              </a:r>
              <a:r>
                <a:rPr lang="en-US" sz="1400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00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”Романтики”</a:t>
              </a:r>
              <a:endParaRPr lang="ru-RU" sz="14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Овал 4"/>
            <p:cNvSpPr/>
            <p:nvPr/>
          </p:nvSpPr>
          <p:spPr>
            <a:xfrm>
              <a:off x="2947854" y="-3212"/>
              <a:ext cx="2257328" cy="1893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85728"/>
            <a:ext cx="8358246" cy="6215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858180" cy="6226196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Фізкультура і спорт –</a:t>
            </a:r>
            <a:b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дисципліна і здоров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-5350465783010026899_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71480"/>
            <a:ext cx="2738430" cy="205039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7" name="Picture 3" descr="E:\-5348278485015192911_12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2887711" cy="1357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E:\-5244711881317412577_121.jpg"/>
          <p:cNvPicPr>
            <a:picLocks noChangeAspect="1" noChangeArrowheads="1"/>
          </p:cNvPicPr>
          <p:nvPr/>
        </p:nvPicPr>
        <p:blipFill>
          <a:blip r:embed="rId4"/>
          <a:srcRect l="13208"/>
          <a:stretch>
            <a:fillRect/>
          </a:stretch>
        </p:blipFill>
        <p:spPr bwMode="auto">
          <a:xfrm>
            <a:off x="5429256" y="4714884"/>
            <a:ext cx="3286116" cy="165216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9" name="Picture 5" descr="E:\-5244627949066512304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643182"/>
            <a:ext cx="1143008" cy="1963402"/>
          </a:xfrm>
          <a:prstGeom prst="roundRect">
            <a:avLst/>
          </a:prstGeom>
          <a:noFill/>
        </p:spPr>
      </p:pic>
      <p:pic>
        <p:nvPicPr>
          <p:cNvPr id="8" name="Picture 4" descr="E:\-5244711881317412638_120.jpg"/>
          <p:cNvPicPr>
            <a:picLocks noChangeAspect="1" noChangeArrowheads="1"/>
          </p:cNvPicPr>
          <p:nvPr/>
        </p:nvPicPr>
        <p:blipFill>
          <a:blip r:embed="rId6"/>
          <a:srcRect b="20721"/>
          <a:stretch>
            <a:fillRect/>
          </a:stretch>
        </p:blipFill>
        <p:spPr bwMode="auto">
          <a:xfrm>
            <a:off x="571472" y="4786322"/>
            <a:ext cx="2643206" cy="157163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3554" name="Picture 2" descr="E:\20250201_171626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642918"/>
            <a:ext cx="1428822" cy="190509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3555" name="Picture 3" descr="E:\20250201_171503 (2).jpg"/>
          <p:cNvPicPr>
            <a:picLocks noChangeAspect="1" noChangeArrowheads="1"/>
          </p:cNvPicPr>
          <p:nvPr/>
        </p:nvPicPr>
        <p:blipFill>
          <a:blip r:embed="rId8" cstate="print"/>
          <a:srcRect l="29844" t="10526" r="33125"/>
          <a:stretch>
            <a:fillRect/>
          </a:stretch>
        </p:blipFill>
        <p:spPr bwMode="auto">
          <a:xfrm>
            <a:off x="571472" y="2714620"/>
            <a:ext cx="1428760" cy="17859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3556" name="Picture 4" descr="E:\20250201_171213 (3).jpg"/>
          <p:cNvPicPr>
            <a:picLocks noChangeAspect="1" noChangeArrowheads="1"/>
          </p:cNvPicPr>
          <p:nvPr/>
        </p:nvPicPr>
        <p:blipFill>
          <a:blip r:embed="rId9" cstate="print"/>
          <a:srcRect t="9029" b="7625"/>
          <a:stretch>
            <a:fillRect/>
          </a:stretch>
        </p:blipFill>
        <p:spPr bwMode="auto">
          <a:xfrm>
            <a:off x="3786182" y="4000504"/>
            <a:ext cx="1357322" cy="2449303"/>
          </a:xfrm>
          <a:prstGeom prst="roundRect">
            <a:avLst/>
          </a:prstGeom>
          <a:noFill/>
        </p:spPr>
      </p:pic>
      <p:pic>
        <p:nvPicPr>
          <p:cNvPr id="19458" name="Picture 2" descr="E:\20250201_171405.jpg"/>
          <p:cNvPicPr>
            <a:picLocks noChangeAspect="1" noChangeArrowheads="1"/>
          </p:cNvPicPr>
          <p:nvPr/>
        </p:nvPicPr>
        <p:blipFill>
          <a:blip r:embed="rId10" cstate="print"/>
          <a:srcRect l="26610" r="-2891"/>
          <a:stretch>
            <a:fillRect/>
          </a:stretch>
        </p:blipFill>
        <p:spPr bwMode="auto">
          <a:xfrm>
            <a:off x="642910" y="642918"/>
            <a:ext cx="3071834" cy="181718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Профілактична та виховна робота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357298"/>
            <a:ext cx="4000528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Профілактична </a:t>
            </a:r>
          </a:p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вихованцями 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закладу 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  виникнення шкідливих  звичок, інфекційних  захворювань. Популяризація  здорового  способу життя. Волонтерський  рух, спільні профілактичні групи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фото Тригуб\IMG-f7f312cde8c87ce2bda7ca8e976c85ee-V.jpg"/>
          <p:cNvPicPr>
            <a:picLocks noChangeAspect="1" noChangeArrowheads="1"/>
          </p:cNvPicPr>
          <p:nvPr/>
        </p:nvPicPr>
        <p:blipFill>
          <a:blip r:embed="rId2" cstate="print"/>
          <a:srcRect l="7510" r="12370"/>
          <a:stretch>
            <a:fillRect/>
          </a:stretch>
        </p:blipFill>
        <p:spPr bwMode="auto">
          <a:xfrm>
            <a:off x="214282" y="1285860"/>
            <a:ext cx="2286016" cy="16049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778"/>
          <a:stretch>
            <a:fillRect/>
          </a:stretch>
        </p:blipFill>
        <p:spPr bwMode="auto">
          <a:xfrm>
            <a:off x="6429388" y="1285860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1285860"/>
            <a:ext cx="3786214" cy="53578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:\IMG_20161205_162036.jpg"/>
          <p:cNvPicPr/>
          <p:nvPr/>
        </p:nvPicPr>
        <p:blipFill>
          <a:blip r:embed="rId4" cstate="print"/>
          <a:srcRect l="2930" r="3320"/>
          <a:stretch>
            <a:fillRect/>
          </a:stretch>
        </p:blipFill>
        <p:spPr bwMode="auto">
          <a:xfrm>
            <a:off x="214282" y="2928934"/>
            <a:ext cx="2286016" cy="1762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0" descr="D:\IMG_20161205_162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928934"/>
            <a:ext cx="2500330" cy="1762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2" descr="D:\фото Тригуб\IMG-d1f537e142c091d5c125934e7704ec98-V.jpg"/>
          <p:cNvPicPr>
            <a:picLocks noChangeAspect="1" noChangeArrowheads="1"/>
          </p:cNvPicPr>
          <p:nvPr/>
        </p:nvPicPr>
        <p:blipFill>
          <a:blip r:embed="rId5" cstate="print"/>
          <a:srcRect t="854" r="-1647" b="33088"/>
          <a:stretch>
            <a:fillRect/>
          </a:stretch>
        </p:blipFill>
        <p:spPr bwMode="auto">
          <a:xfrm>
            <a:off x="6429388" y="4714884"/>
            <a:ext cx="1714512" cy="1766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Рисунок 12" descr="D:\image-20-02-17-17-31-1.jpeg"/>
          <p:cNvPicPr/>
          <p:nvPr/>
        </p:nvPicPr>
        <p:blipFill>
          <a:blip r:embed="rId6" cstate="print"/>
          <a:srcRect l="8151" r="4892"/>
          <a:stretch>
            <a:fillRect/>
          </a:stretch>
        </p:blipFill>
        <p:spPr bwMode="auto">
          <a:xfrm>
            <a:off x="214282" y="4714884"/>
            <a:ext cx="2286016" cy="19333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82" name="Picture 2" descr="E:\DSCF2324.JPG"/>
          <p:cNvPicPr>
            <a:picLocks noChangeAspect="1" noChangeArrowheads="1"/>
          </p:cNvPicPr>
          <p:nvPr/>
        </p:nvPicPr>
        <p:blipFill>
          <a:blip r:embed="rId7" cstate="print"/>
          <a:srcRect l="8991" t="2997" r="11905" b="13088"/>
          <a:stretch>
            <a:fillRect/>
          </a:stretch>
        </p:blipFill>
        <p:spPr bwMode="auto">
          <a:xfrm>
            <a:off x="6415629" y="4714884"/>
            <a:ext cx="251408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490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Bahnschrift SemiBold Condensed</vt:lpstr>
      <vt:lpstr>Calibri</vt:lpstr>
      <vt:lpstr>Monotype Corsiva</vt:lpstr>
      <vt:lpstr>Times New Roman</vt:lpstr>
      <vt:lpstr>Тема Office</vt:lpstr>
      <vt:lpstr>Acrobat Document</vt:lpstr>
      <vt:lpstr>Документ</vt:lpstr>
      <vt:lpstr>                 Заклад позашкільної освіти             “Комунарський районний             центр                      молоді  та  школярів”            Запорізької  міської  ради                 ПОРТФОЛІО</vt:lpstr>
      <vt:lpstr>                                       Загальні відомості:   дата народження - 02.07.1957; освіта – вища; педагогічний стаж - 25 років; загальний  стаж - 49 років;  підвищення кваліфікації -  впродовж  2020-2025 років; попередня атестація -2020р; курси підвищення кваліфікації:  2024 рік ЗОІППО ЗОР, за освітньою програмою:  “ Керівники  (директори,  заступники ),  методисти,  завідувачі  відділами   закладів позашкільної  освіти.”  Посвідка  № 02136146/3883-24         </vt:lpstr>
      <vt:lpstr>         Педагогічне  кредо:  “Виховання – це  найважливіша  мета  освіти” Моя  педагогічна  діяльність направлена  на  формування  цінностей  здоров’язбереження – на  процес  виховання  у  дитини  усвідомлення  важливості  збереження та підтримки свого  фізичного, психічного, соціального, духовного здоров’я, підтримку  високого  інтелектуального  рівня розвитку. Життєве  кредо: “Головне в людині - це не розум ,    а те, що ним керує :    характер, серце,  добрі  почуття…”                </vt:lpstr>
      <vt:lpstr>                 </vt:lpstr>
      <vt:lpstr>Презентация PowerPoint</vt:lpstr>
      <vt:lpstr>Презентация PowerPoint</vt:lpstr>
      <vt:lpstr>Презентация PowerPoint</vt:lpstr>
      <vt:lpstr>     Фізкультура і спорт –      дисципліна і здоров’я</vt:lpstr>
      <vt:lpstr> Профілактична та виховна робота </vt:lpstr>
      <vt:lpstr>          КОЗАЦЬКА  ПЕДАГОГІКА   Модель організації виховання та навчання дітей та молоді з застосуванням:    - особливостей впровадження козацької педагогіки   в сучасну позашкільну освіту; - значення козацької педагогіки у  патріотичному вихованні здобувачів освіти; - пройшла  навчання за програмою “Козацька  педагогіка. Минуле і сучасність”в рамках Шіснадцятої міжнародної  виставки “Інноватика в сучасній  освіті”.   </vt:lpstr>
      <vt:lpstr>Презентация PowerPoint</vt:lpstr>
      <vt:lpstr>Участь у проєктах, самоосвіта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ЗПО “Комунарський районний центр молоді  та  школярів” Запорізької  міської  ради</dc:title>
  <dc:creator>Ученик</dc:creator>
  <cp:lastModifiedBy>Пользователь Windows</cp:lastModifiedBy>
  <cp:revision>232</cp:revision>
  <dcterms:created xsi:type="dcterms:W3CDTF">2022-12-07T10:38:00Z</dcterms:created>
  <dcterms:modified xsi:type="dcterms:W3CDTF">2025-02-10T11:55:41Z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21CDDD2C6F0C4AA1A9A491B2614E33B1_12</vt:lpwstr>
  </property>
  <property fmtid="{D5CDD505-2E9C-101B-9397-08002B2CF9AE}" pid="3" name="KSOProductBuildVer">
    <vt:lpwstr>1033-12.2.0.19805</vt:lpwstr>
  </property>
</Properties>
</file>