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jRQQ4+I5hF9+WpJEv0v1N1+i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bold.fntdata"/><Relationship Id="rId6" Type="http://schemas.openxmlformats.org/officeDocument/2006/relationships/slide" Target="slides/slide1.xml"/><Relationship Id="rId18" Type="http://schemas.openxmlformats.org/officeDocument/2006/relationships/font" Target="fonts/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showMasterSp="0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4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descr="SD-PanelTitle-R1.png" id="18" name="Google Shape;18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4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Title-UniformTrim.png" id="20" name="Google Shape;20;p14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Title-UniformTrim.png" id="21" name="Google Shape;21;p14"/>
            <p:cNvPicPr preferRelativeResize="0"/>
            <p:nvPr/>
          </p:nvPicPr>
          <p:blipFill rotWithShape="1">
            <a:blip r:embed="rId3">
              <a:alphaModFix/>
            </a:blip>
            <a:srcRect b="0" l="-2" r="47958" t="0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4"/>
          <p:cNvSpPr txBox="1"/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27" name="Google Shape;27;p14"/>
          <p:cNvCxnSpPr/>
          <p:nvPr/>
        </p:nvCxnSpPr>
        <p:spPr>
          <a:xfrm>
            <a:off x="2019825" y="3471329"/>
            <a:ext cx="511308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 фотографія з підписом">
  <p:cSld name="Панорамна фотографія з підписом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/>
          <p:nvPr>
            <p:ph idx="2" type="pic"/>
          </p:nvPr>
        </p:nvSpPr>
        <p:spPr>
          <a:xfrm>
            <a:off x="1026260" y="1032933"/>
            <a:ext cx="7091482" cy="3361269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підпис">
  <p:cSld name="Назва та підпис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98" name="Google Shape;98;p24"/>
          <p:cNvCxnSpPr/>
          <p:nvPr/>
        </p:nvCxnSpPr>
        <p:spPr>
          <a:xfrm>
            <a:off x="1278465" y="4140199"/>
            <a:ext cx="6606425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з підписом">
  <p:cSld name="Цитата з підписом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2070"/>
              <a:buFont typeface="Garamond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2" type="body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6" name="Google Shape;106;p25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25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25"/>
          <p:cNvCxnSpPr/>
          <p:nvPr/>
        </p:nvCxnSpPr>
        <p:spPr>
          <a:xfrm>
            <a:off x="1278466" y="4140199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">
  <p:cSld name="Картка назви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 цитати">
  <p:cSld name="Картка назви цитати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b="0" sz="320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2" type="body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27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27"/>
          <p:cNvCxnSpPr/>
          <p:nvPr/>
        </p:nvCxnSpPr>
        <p:spPr>
          <a:xfrm>
            <a:off x="1278466" y="342900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Істина/хибність">
  <p:cSld name="Істина/хибність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2" type="body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84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32" name="Google Shape;132;p28"/>
          <p:cNvCxnSpPr/>
          <p:nvPr/>
        </p:nvCxnSpPr>
        <p:spPr>
          <a:xfrm>
            <a:off x="1278469" y="3429000"/>
            <a:ext cx="6606421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 rot="5400000">
            <a:off x="2883366" y="783633"/>
            <a:ext cx="3385733" cy="6798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39" name="Google Shape;139;p29"/>
          <p:cNvCxnSpPr/>
          <p:nvPr/>
        </p:nvCxnSpPr>
        <p:spPr>
          <a:xfrm>
            <a:off x="1278466" y="2354670"/>
            <a:ext cx="660642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 rot="5400000">
            <a:off x="4681635" y="2581906"/>
            <a:ext cx="4968995" cy="1618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 rot="5400000">
            <a:off x="1150125" y="933615"/>
            <a:ext cx="4968993" cy="4915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146" name="Google Shape;146;p30"/>
          <p:cNvCxnSpPr/>
          <p:nvPr/>
        </p:nvCxnSpPr>
        <p:spPr>
          <a:xfrm>
            <a:off x="6245512" y="906873"/>
            <a:ext cx="0" cy="4968993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5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5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40" name="Google Shape;40;p16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/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47" name="Google Shape;47;p17"/>
          <p:cNvCxnSpPr/>
          <p:nvPr/>
        </p:nvCxnSpPr>
        <p:spPr>
          <a:xfrm>
            <a:off x="1278466" y="3599392"/>
            <a:ext cx="659553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8"/>
          <p:cNvCxnSpPr/>
          <p:nvPr/>
        </p:nvCxnSpPr>
        <p:spPr>
          <a:xfrm>
            <a:off x="1278465" y="235626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18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" type="body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2" type="body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3" type="body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7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3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207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b="1" sz="1600"/>
            </a:lvl9pPr>
          </a:lstStyle>
          <a:p/>
        </p:txBody>
      </p:sp>
      <p:sp>
        <p:nvSpPr>
          <p:cNvPr id="61" name="Google Shape;61;p19"/>
          <p:cNvSpPr txBox="1"/>
          <p:nvPr>
            <p:ph idx="4" type="body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65" name="Google Shape;65;p19"/>
          <p:cNvCxnSpPr/>
          <p:nvPr/>
        </p:nvCxnSpPr>
        <p:spPr>
          <a:xfrm>
            <a:off x="1278466" y="2354670"/>
            <a:ext cx="659553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60045" lvl="0" marL="457200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cxnSp>
        <p:nvCxnSpPr>
          <p:cNvPr id="77" name="Google Shape;77;p21"/>
          <p:cNvCxnSpPr/>
          <p:nvPr/>
        </p:nvCxnSpPr>
        <p:spPr>
          <a:xfrm>
            <a:off x="1278466" y="2912533"/>
            <a:ext cx="2333594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/>
          <p:nvPr>
            <p:ph idx="2" type="pic"/>
          </p:nvPr>
        </p:nvSpPr>
        <p:spPr>
          <a:xfrm>
            <a:off x="5183069" y="1032933"/>
            <a:ext cx="2929463" cy="4792136"/>
          </a:xfrm>
          <a:prstGeom prst="roundRect">
            <a:avLst>
              <a:gd fmla="val 0" name="adj"/>
            </a:avLst>
          </a:prstGeom>
          <a:noFill/>
          <a:ln cap="flat" cmpd="thickThin" w="571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descr="SD-PanelContent.png" id="7" name="Google Shape;7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3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cap="flat" cmpd="sng" w="158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DRibbonContent-UniformTrim.png" id="9" name="Google Shape;9;p13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DRibbonContent-UniformTrim.png" id="10" name="Google Shape;10;p13"/>
            <p:cNvPicPr preferRelativeResize="0"/>
            <p:nvPr/>
          </p:nvPicPr>
          <p:blipFill rotWithShape="1">
            <a:blip r:embed="rId3">
              <a:alphaModFix/>
            </a:blip>
            <a:srcRect b="0" l="1" r="14240" t="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3"/>
          <p:cNvSpPr txBox="1"/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  <a:defRPr b="0" i="0" sz="4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" type="body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38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7465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60044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543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83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835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835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834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834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b="0" i="0" sz="1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learningapps.org/display?v=pigxe8ika23" TargetMode="External"/><Relationship Id="rId10" Type="http://schemas.openxmlformats.org/officeDocument/2006/relationships/image" Target="../media/image12.jp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9" Type="http://schemas.openxmlformats.org/officeDocument/2006/relationships/hyperlink" Target="https://learningapps.org/myapps.php" TargetMode="External"/><Relationship Id="rId5" Type="http://schemas.openxmlformats.org/officeDocument/2006/relationships/hyperlink" Target="https://learningapps.org/display?v=pijfci9qj25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s://learningapps.org/display?v=pi02s0qsk25" TargetMode="External"/><Relationship Id="rId8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8.xml"/><Relationship Id="rId4" Type="http://schemas.openxmlformats.org/officeDocument/2006/relationships/slide" Target="/ppt/slides/slide7.xml"/><Relationship Id="rId9" Type="http://schemas.openxmlformats.org/officeDocument/2006/relationships/slide" Target="/ppt/slides/slide10.xml"/><Relationship Id="rId5" Type="http://schemas.openxmlformats.org/officeDocument/2006/relationships/slide" Target="/ppt/slides/slide5.xml"/><Relationship Id="rId6" Type="http://schemas.openxmlformats.org/officeDocument/2006/relationships/slide" Target="/ppt/slides/slide4.xml"/><Relationship Id="rId7" Type="http://schemas.openxmlformats.org/officeDocument/2006/relationships/slide" Target="/ppt/slides/slide3.xml"/><Relationship Id="rId8" Type="http://schemas.openxmlformats.org/officeDocument/2006/relationships/slide" Target="/ppt/slides/slide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430088" y="5733256"/>
            <a:ext cx="8534400" cy="762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eorgia"/>
              <a:buNone/>
            </a:pP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 sz="2800">
                <a:latin typeface="Georgia"/>
                <a:ea typeface="Georgia"/>
                <a:cs typeface="Georgia"/>
                <a:sym typeface="Georgia"/>
              </a:rPr>
            </a:br>
            <a:br>
              <a:rPr lang="uk-UA">
                <a:latin typeface="Georgia"/>
                <a:ea typeface="Georgia"/>
                <a:cs typeface="Georgia"/>
                <a:sym typeface="Georgia"/>
              </a:rPr>
            </a:br>
            <a:r>
              <a:rPr b="1" lang="uk-UA" sz="2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 ЗПО «КРЦМтаШ»</a:t>
            </a:r>
            <a:br>
              <a:rPr b="1" lang="uk-UA" sz="2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lang="uk-UA" sz="2400">
                <a:solidFill>
                  <a:srgbClr val="FFC000"/>
                </a:solidFill>
                <a:latin typeface="Georgia"/>
                <a:ea typeface="Georgia"/>
                <a:cs typeface="Georgia"/>
                <a:sym typeface="Georgia"/>
              </a:rPr>
              <a:t>Мала академія управління бізнесом</a:t>
            </a:r>
            <a:endParaRPr b="1" sz="2400">
              <a:solidFill>
                <a:srgbClr val="FFC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1485274" y="3443848"/>
            <a:ext cx="6173452" cy="1342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ГАПОНЕНКО </a:t>
            </a:r>
            <a:endParaRPr/>
          </a:p>
          <a:p>
            <a:pPr indent="0" lvl="0" marL="0" rtl="0" algn="ctr">
              <a:spcBef>
                <a:spcPts val="1160"/>
              </a:spcBef>
              <a:spcAft>
                <a:spcPts val="0"/>
              </a:spcAft>
              <a:buSzPts val="3220"/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ІРИНИ ВОЛОДИМИРІВНИ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1017222" y="260648"/>
            <a:ext cx="7109556" cy="289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51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b="1" lang="uk-UA" sz="51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рофесійний кейс</a:t>
            </a:r>
            <a:r>
              <a:rPr b="1" i="0" lang="uk-UA" sz="51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1" i="0" lang="uk-UA" sz="5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uk-UA" sz="5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керівника гуртка</a:t>
            </a:r>
            <a:br>
              <a:rPr b="1" i="0" lang="uk-UA" sz="5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uk-UA" sz="5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інформатики</a:t>
            </a:r>
            <a:endParaRPr b="1" i="0" sz="5400" u="none" cap="none" strike="noStrike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 txBox="1"/>
          <p:nvPr>
            <p:ph type="title"/>
          </p:nvPr>
        </p:nvSpPr>
        <p:spPr>
          <a:xfrm>
            <a:off x="1092896" y="462874"/>
            <a:ext cx="6798735" cy="98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uk-UA"/>
              <a:t> </a:t>
            </a:r>
            <a:r>
              <a:rPr b="1" lang="uk-UA" sz="4000">
                <a:latin typeface="Georgia"/>
                <a:ea typeface="Georgia"/>
                <a:cs typeface="Georgia"/>
                <a:sym typeface="Georgia"/>
              </a:rPr>
              <a:t>Інноваційні форми роботи</a:t>
            </a:r>
            <a:endParaRPr b="1" sz="40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30" name="Google Shape;430;p10"/>
          <p:cNvGrpSpPr/>
          <p:nvPr/>
        </p:nvGrpSpPr>
        <p:grpSpPr>
          <a:xfrm>
            <a:off x="559368" y="1766741"/>
            <a:ext cx="7977247" cy="5233230"/>
            <a:chOff x="731" y="998"/>
            <a:chExt cx="4152" cy="2974"/>
          </a:xfrm>
        </p:grpSpPr>
        <p:sp>
          <p:nvSpPr>
            <p:cNvPr id="431" name="Google Shape;431;p10"/>
            <p:cNvSpPr/>
            <p:nvPr/>
          </p:nvSpPr>
          <p:spPr>
            <a:xfrm rot="-1358056">
              <a:off x="877" y="1765"/>
              <a:ext cx="3839" cy="1527"/>
            </a:xfrm>
            <a:custGeom>
              <a:rect b="b" l="l" r="r" t="t"/>
              <a:pathLst>
                <a:path extrusionOk="0" h="1888" w="4040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>
              <a:gsLst>
                <a:gs pos="0">
                  <a:srgbClr val="F5F5F5">
                    <a:alpha val="36078"/>
                  </a:srgbClr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2185" y="998"/>
              <a:ext cx="1223" cy="107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67752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56" y="1474"/>
              <a:ext cx="1223" cy="103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rgbClr val="4D5A1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665" y="2492"/>
              <a:ext cx="1223" cy="1048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55E4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3039" y="2439"/>
              <a:ext cx="1223" cy="1037"/>
            </a:xfrm>
            <a:prstGeom prst="ellipse">
              <a:avLst/>
            </a:prstGeom>
            <a:gradFill>
              <a:gsLst>
                <a:gs pos="0">
                  <a:schemeClr val="lt2"/>
                </a:gs>
                <a:gs pos="100000">
                  <a:srgbClr val="888888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3658" y="1360"/>
              <a:ext cx="1225" cy="1079"/>
            </a:xfrm>
            <a:prstGeom prst="ellipse">
              <a:avLst/>
            </a:prstGeom>
            <a:gradFill>
              <a:gsLst>
                <a:gs pos="0">
                  <a:schemeClr val="folHlink"/>
                </a:gs>
                <a:gs pos="100000">
                  <a:srgbClr val="6E7C4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37" name="Google Shape;437;p10"/>
            <p:cNvSpPr txBox="1"/>
            <p:nvPr/>
          </p:nvSpPr>
          <p:spPr>
            <a:xfrm>
              <a:off x="830" y="1711"/>
              <a:ext cx="1103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Проектна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діяльність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8" name="Google Shape;438;p10"/>
            <p:cNvSpPr txBox="1"/>
            <p:nvPr/>
          </p:nvSpPr>
          <p:spPr>
            <a:xfrm>
              <a:off x="2276" y="1379"/>
              <a:ext cx="1066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Інтерактив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39" name="Google Shape;439;p10"/>
            <p:cNvSpPr txBox="1"/>
            <p:nvPr/>
          </p:nvSpPr>
          <p:spPr>
            <a:xfrm>
              <a:off x="3849" y="1663"/>
              <a:ext cx="1011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Заняття –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мандрівки</a:t>
              </a:r>
              <a:endParaRPr b="1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0" name="Google Shape;440;p10"/>
            <p:cNvSpPr txBox="1"/>
            <p:nvPr/>
          </p:nvSpPr>
          <p:spPr>
            <a:xfrm>
              <a:off x="3026" y="2780"/>
              <a:ext cx="1236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Інтегровані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 заняття</a:t>
              </a:r>
              <a:endParaRPr b="1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41" name="Google Shape;441;p10"/>
            <p:cNvSpPr txBox="1"/>
            <p:nvPr/>
          </p:nvSpPr>
          <p:spPr>
            <a:xfrm>
              <a:off x="1903" y="2835"/>
              <a:ext cx="703" cy="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Квести</a:t>
              </a:r>
              <a:endParaRPr b="1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"/>
          <p:cNvSpPr txBox="1"/>
          <p:nvPr>
            <p:ph type="title"/>
          </p:nvPr>
        </p:nvSpPr>
        <p:spPr>
          <a:xfrm>
            <a:off x="1172632" y="260648"/>
            <a:ext cx="6798735" cy="982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lang="uk-UA"/>
              <a:t> </a:t>
            </a:r>
            <a:r>
              <a:rPr b="1" lang="uk-UA" sz="4000">
                <a:latin typeface="Georgia"/>
                <a:ea typeface="Georgia"/>
                <a:cs typeface="Georgia"/>
                <a:sym typeface="Georgia"/>
              </a:rPr>
              <a:t>Методична скарбничка</a:t>
            </a:r>
            <a:endParaRPr b="1" sz="4000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447" name="Google Shape;447;p11"/>
          <p:cNvGrpSpPr/>
          <p:nvPr/>
        </p:nvGrpSpPr>
        <p:grpSpPr>
          <a:xfrm>
            <a:off x="755576" y="1220342"/>
            <a:ext cx="7920880" cy="5064354"/>
            <a:chOff x="0" y="0"/>
            <a:chExt cx="7920880" cy="5064354"/>
          </a:xfrm>
        </p:grpSpPr>
        <p:sp>
          <p:nvSpPr>
            <p:cNvPr id="448" name="Google Shape;448;p11"/>
            <p:cNvSpPr/>
            <p:nvPr/>
          </p:nvSpPr>
          <p:spPr>
            <a:xfrm>
              <a:off x="0" y="0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1"/>
            <p:cNvSpPr txBox="1"/>
            <p:nvPr/>
          </p:nvSpPr>
          <p:spPr>
            <a:xfrm>
              <a:off x="1662448" y="0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imes New Roman"/>
                <a:buNone/>
              </a:pPr>
              <a:r>
                <a:rPr b="1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Матеріали білетів для кваліфікаційного іспиту на тему «Зелена економіка» (комплексні завдання з WORD, EXCEL, ACCESS)</a:t>
              </a:r>
              <a:endParaRPr b="1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78272" y="78272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-32998" l="0" r="0" t="-32998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0" y="819563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1"/>
            <p:cNvSpPr txBox="1"/>
            <p:nvPr/>
          </p:nvSpPr>
          <p:spPr>
            <a:xfrm>
              <a:off x="1662448" y="819563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imes New Roman"/>
                <a:buNone/>
              </a:pPr>
              <a:r>
                <a:rPr b="1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Матеріали білетів для кваліфікаційного іспиту на тему «Нематеріальна культурна спадщина»</a:t>
              </a: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78272" y="939274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-43999" l="0" r="0" t="-43999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0" y="1695742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1"/>
            <p:cNvSpPr txBox="1"/>
            <p:nvPr/>
          </p:nvSpPr>
          <p:spPr>
            <a:xfrm>
              <a:off x="1662448" y="1695742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Garamond"/>
                <a:buNone/>
              </a:pPr>
              <a:r>
                <a:t/>
              </a:r>
              <a:endParaRPr b="1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2060"/>
                </a:buClr>
                <a:buSzPts val="2400"/>
                <a:buFont typeface="Times New Roman"/>
                <a:buNone/>
              </a:pPr>
              <a:r>
                <a:rPr b="1" lang="uk-UA" sz="24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Колекція вправ </a:t>
              </a:r>
              <a:r>
                <a:rPr lang="uk-UA" sz="24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«</a:t>
              </a:r>
              <a:r>
                <a:rPr b="1" i="0" lang="uk-UA" sz="24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 пам’яток історії та культури» </a:t>
              </a:r>
              <a:r>
                <a:rPr lang="uk-UA" sz="1400" u="sng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https://learningapps.org/display?v=pijfci9qj25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Garamond"/>
                <a:buNone/>
              </a:pPr>
              <a:r>
                <a:t/>
              </a:r>
              <a:endParaRPr sz="14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78272" y="1800275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-33997" l="0" r="0" t="-33999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0" y="2583004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1"/>
            <p:cNvSpPr txBox="1"/>
            <p:nvPr/>
          </p:nvSpPr>
          <p:spPr>
            <a:xfrm>
              <a:off x="1662448" y="2583004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aramond"/>
                <a:buNone/>
              </a:pPr>
              <a:r>
                <a:t/>
              </a:r>
              <a:endParaRPr b="1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imes New Roman"/>
                <a:buNone/>
              </a:pPr>
              <a:r>
                <a:rPr b="1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Колекція вправ </a:t>
              </a:r>
              <a:r>
                <a:rPr b="1" i="0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ДЕНЬ РІДНОЇ МОВИ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Garamond"/>
                <a:buNone/>
              </a:pPr>
              <a:r>
                <a:rPr b="1" i="0" lang="uk-UA" sz="1500" u="sng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https://learningapps.org/display?v=pi02s0qsk25</a:t>
              </a:r>
              <a:endParaRPr b="1" i="0"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78272" y="2661277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8">
                <a:alphaModFix/>
              </a:blip>
              <a:stretch>
                <a:fillRect b="-20998" l="0" r="0" t="-20998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0" y="3450572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1"/>
            <p:cNvSpPr txBox="1"/>
            <p:nvPr/>
          </p:nvSpPr>
          <p:spPr>
            <a:xfrm>
              <a:off x="1662448" y="3450572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Garamond"/>
                <a:buNone/>
              </a:pPr>
              <a:r>
                <a:t/>
              </a:r>
              <a:endParaRPr b="1" i="0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imes New Roman"/>
                <a:buNone/>
              </a:pPr>
              <a:r>
                <a:rPr b="1" i="0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КВЕСТ_WINDOWS</a:t>
              </a:r>
              <a:endParaRPr b="1" i="0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Garamond"/>
                <a:buNone/>
              </a:pPr>
              <a:r>
                <a:rPr lang="uk-UA" sz="13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b="1" i="0" lang="uk-UA" sz="1300" u="sng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https://learningapps.org/myapps.php</a:t>
              </a:r>
              <a:endParaRPr b="1" i="0" sz="13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Garamond"/>
                <a:buNone/>
              </a:pPr>
              <a:r>
                <a:rPr lang="uk-UA" sz="13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78272" y="3522278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10">
                <a:alphaModFix/>
              </a:blip>
              <a:stretch>
                <a:fillRect b="-67992" l="0" r="0" t="-67995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0" y="4281626"/>
              <a:ext cx="7920880" cy="782728"/>
            </a:xfrm>
            <a:prstGeom prst="roundRect">
              <a:avLst>
                <a:gd fmla="val 10000" name="adj"/>
              </a:avLst>
            </a:prstGeom>
            <a:solidFill>
              <a:srgbClr val="829927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1"/>
            <p:cNvSpPr txBox="1"/>
            <p:nvPr/>
          </p:nvSpPr>
          <p:spPr>
            <a:xfrm>
              <a:off x="1662448" y="4281626"/>
              <a:ext cx="6258431" cy="7827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2000"/>
                <a:buFont typeface="Times New Roman"/>
                <a:buNone/>
              </a:pPr>
              <a:r>
                <a:rPr b="1" i="0" lang="uk-UA" sz="2000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Колекція вправ ЦИВІЛЬНИЙ ЗАХИСТ </a:t>
              </a:r>
              <a:r>
                <a:rPr b="1" i="0" lang="uk-UA" sz="1500" u="sng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https://learningapps.org/display?v=pigxe8ika23</a:t>
              </a:r>
              <a:endParaRPr b="1" i="0" sz="15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Garamond"/>
                <a:buNone/>
              </a:pPr>
              <a:r>
                <a:t/>
              </a:r>
              <a:endParaRPr b="1" i="0" sz="150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78272" y="4383279"/>
              <a:ext cx="1584176" cy="626182"/>
            </a:xfrm>
            <a:prstGeom prst="roundRect">
              <a:avLst>
                <a:gd fmla="val 10000" name="adj"/>
              </a:avLst>
            </a:prstGeom>
            <a:blipFill rotWithShape="1">
              <a:blip r:embed="rId12">
                <a:alphaModFix/>
              </a:blip>
              <a:stretch>
                <a:fillRect b="-75995" l="0" r="0" t="-75995"/>
              </a:stretch>
            </a:blip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"/>
          <p:cNvSpPr txBox="1"/>
          <p:nvPr/>
        </p:nvSpPr>
        <p:spPr>
          <a:xfrm>
            <a:off x="1043608" y="2132856"/>
            <a:ext cx="6798735" cy="982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uk-UA" sz="48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uk-UA" sz="4900" cap="non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Дякую за увагу</a:t>
            </a:r>
            <a:endParaRPr b="1" sz="4900" cap="non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>
            <p:ph type="title"/>
          </p:nvPr>
        </p:nvSpPr>
        <p:spPr>
          <a:xfrm>
            <a:off x="1526881" y="276839"/>
            <a:ext cx="5473833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eorgia"/>
              <a:buNone/>
            </a:pPr>
            <a:r>
              <a:rPr b="1" lang="uk-UA" sz="2800">
                <a:latin typeface="Georgia"/>
                <a:ea typeface="Georgia"/>
                <a:cs typeface="Georgia"/>
                <a:sym typeface="Georgia"/>
              </a:rPr>
              <a:t>ЗМІСТ</a:t>
            </a:r>
            <a:endParaRPr b="1" sz="2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0" name="Google Shape;160;p2"/>
          <p:cNvSpPr/>
          <p:nvPr/>
        </p:nvSpPr>
        <p:spPr>
          <a:xfrm rot="5400000">
            <a:off x="-2422526" y="1474788"/>
            <a:ext cx="4824413" cy="4770438"/>
          </a:xfrm>
          <a:custGeom>
            <a:rect b="b" l="l" r="r" t="t"/>
            <a:pathLst>
              <a:path extrusionOk="0" h="21600" w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chemeClr val="lt2"/>
              </a:gs>
              <a:gs pos="100000">
                <a:srgbClr val="EFEFE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1" name="Google Shape;161;p2"/>
          <p:cNvSpPr/>
          <p:nvPr/>
        </p:nvSpPr>
        <p:spPr>
          <a:xfrm flipH="1" rot="5400000">
            <a:off x="-2016918" y="1910556"/>
            <a:ext cx="4032250" cy="3929063"/>
          </a:xfrm>
          <a:custGeom>
            <a:rect b="b" l="l" r="r" t="t"/>
            <a:pathLst>
              <a:path extrusionOk="0" h="21600" w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>
            <a:gsLst>
              <a:gs pos="0">
                <a:srgbClr val="83992A">
                  <a:alpha val="56078"/>
                </a:srgbClr>
              </a:gs>
              <a:gs pos="100000">
                <a:srgbClr val="FFFFFF">
                  <a:alpha val="4784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2527414" y="3860007"/>
            <a:ext cx="6077034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Мої прагнення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2581114" y="3183815"/>
            <a:ext cx="6023334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Тема досвіду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2304754" y="2539092"/>
            <a:ext cx="6299694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Педагогічне кредо та філософія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1934129" y="1961237"/>
            <a:ext cx="5878014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Життєве кредо</a:t>
            </a:r>
            <a:endParaRPr b="1" sz="280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336728" y="1300158"/>
            <a:ext cx="5755551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Візитна картка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93982" y="1477962"/>
            <a:ext cx="381000" cy="381000"/>
            <a:chOff x="2078" y="1680"/>
            <a:chExt cx="1615" cy="1615"/>
          </a:xfrm>
        </p:grpSpPr>
        <p:sp>
          <p:nvSpPr>
            <p:cNvPr id="168" name="Google Shape;168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FFCC00"/>
                </a:gs>
                <a:gs pos="100000">
                  <a:srgbClr val="B7920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1531425" y="2019299"/>
            <a:ext cx="381000" cy="381000"/>
            <a:chOff x="2078" y="1680"/>
            <a:chExt cx="1615" cy="1615"/>
          </a:xfrm>
        </p:grpSpPr>
        <p:sp>
          <p:nvSpPr>
            <p:cNvPr id="175" name="Google Shape;175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48BE67"/>
                </a:gs>
                <a:gs pos="100000">
                  <a:srgbClr val="33884A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>
            <a:off x="1926114" y="2651162"/>
            <a:ext cx="381000" cy="381000"/>
            <a:chOff x="2078" y="1680"/>
            <a:chExt cx="1615" cy="1615"/>
          </a:xfrm>
        </p:grpSpPr>
        <p:sp>
          <p:nvSpPr>
            <p:cNvPr id="182" name="Google Shape;182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21B3E1"/>
                </a:gs>
                <a:gs pos="100000">
                  <a:srgbClr val="177E9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21B3E1"/>
                </a:gs>
                <a:gs pos="100000">
                  <a:srgbClr val="1780A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2169953" y="3290971"/>
            <a:ext cx="381000" cy="381000"/>
            <a:chOff x="2078" y="1680"/>
            <a:chExt cx="1615" cy="1615"/>
          </a:xfrm>
        </p:grpSpPr>
        <p:sp>
          <p:nvSpPr>
            <p:cNvPr id="189" name="Google Shape;189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8D67E1"/>
                </a:gs>
                <a:gs pos="100000">
                  <a:srgbClr val="654AA2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2153539" y="3966213"/>
            <a:ext cx="355600" cy="381000"/>
            <a:chOff x="2078" y="1680"/>
            <a:chExt cx="1615" cy="1615"/>
          </a:xfrm>
        </p:grpSpPr>
        <p:sp>
          <p:nvSpPr>
            <p:cNvPr id="196" name="Google Shape;196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E35E23"/>
                </a:gs>
                <a:gs pos="100000">
                  <a:srgbClr val="A34319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02" name="Google Shape;202;p2"/>
          <p:cNvGrpSpPr/>
          <p:nvPr/>
        </p:nvGrpSpPr>
        <p:grpSpPr>
          <a:xfrm>
            <a:off x="2038353" y="4660998"/>
            <a:ext cx="355600" cy="381000"/>
            <a:chOff x="2078" y="1680"/>
            <a:chExt cx="1615" cy="1615"/>
          </a:xfrm>
        </p:grpSpPr>
        <p:sp>
          <p:nvSpPr>
            <p:cNvPr id="203" name="Google Shape;203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1665020" y="5186523"/>
            <a:ext cx="355600" cy="381000"/>
            <a:chOff x="2078" y="1680"/>
            <a:chExt cx="1615" cy="1615"/>
          </a:xfrm>
        </p:grpSpPr>
        <p:sp>
          <p:nvSpPr>
            <p:cNvPr id="210" name="Google Shape;210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>
            <a:off x="1072479" y="5619860"/>
            <a:ext cx="355600" cy="381000"/>
            <a:chOff x="2078" y="1680"/>
            <a:chExt cx="1615" cy="1615"/>
          </a:xfrm>
        </p:grpSpPr>
        <p:sp>
          <p:nvSpPr>
            <p:cNvPr id="217" name="Google Shape;217;p2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>
              <a:gsLst>
                <a:gs pos="0">
                  <a:srgbClr val="B3B3B3"/>
                </a:gs>
                <a:gs pos="50000">
                  <a:srgbClr val="FFFFFF"/>
                </a:gs>
                <a:gs pos="100000">
                  <a:srgbClr val="B3B3B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>
              <a:gsLst>
                <a:gs pos="0">
                  <a:srgbClr val="CFCFCF"/>
                </a:gs>
                <a:gs pos="50000">
                  <a:srgbClr val="FFFFFF"/>
                </a:gs>
                <a:gs pos="100000">
                  <a:srgbClr val="CFCFC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gradFill>
              <a:gsLst>
                <a:gs pos="0">
                  <a:srgbClr val="7F903A"/>
                </a:gs>
                <a:gs pos="50000">
                  <a:schemeClr val="hlink"/>
                </a:gs>
                <a:gs pos="100000">
                  <a:srgbClr val="7F903A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23" name="Google Shape;223;p2"/>
          <p:cNvSpPr/>
          <p:nvPr/>
        </p:nvSpPr>
        <p:spPr>
          <a:xfrm>
            <a:off x="2481272" y="4543772"/>
            <a:ext cx="5878016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План професійного розвитку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2153539" y="5111860"/>
            <a:ext cx="5992654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 u="sng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Інноваційні форми роботи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1558991" y="5766142"/>
            <a:ext cx="6417171" cy="508000"/>
          </a:xfrm>
          <a:prstGeom prst="roundRect">
            <a:avLst>
              <a:gd fmla="val 50000" name="adj"/>
            </a:avLst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Методична скарбничка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"/>
          <p:cNvSpPr txBox="1"/>
          <p:nvPr>
            <p:ph type="title"/>
          </p:nvPr>
        </p:nvSpPr>
        <p:spPr>
          <a:xfrm>
            <a:off x="457200" y="319088"/>
            <a:ext cx="8382000" cy="805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eorgia"/>
              <a:buNone/>
            </a:pPr>
            <a:r>
              <a:rPr b="1" lang="uk-UA">
                <a:latin typeface="Georgia"/>
                <a:ea typeface="Georgia"/>
                <a:cs typeface="Georgia"/>
                <a:sym typeface="Georgia"/>
              </a:rPr>
              <a:t>Візитна картка</a:t>
            </a:r>
            <a:endParaRPr/>
          </a:p>
        </p:txBody>
      </p:sp>
      <p:sp>
        <p:nvSpPr>
          <p:cNvPr id="231" name="Google Shape;231;p3"/>
          <p:cNvSpPr txBox="1"/>
          <p:nvPr>
            <p:ph idx="1" type="body"/>
          </p:nvPr>
        </p:nvSpPr>
        <p:spPr>
          <a:xfrm>
            <a:off x="433968" y="941811"/>
            <a:ext cx="8252832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Гапоненко Ірина Володимирівна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Рік народження: 1969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Закінчила: Запорізький державний університет, 1995 рік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Спеціальність: викладач української мови та літератури, філолог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Місце роботи: Комунарський районний центр молоді та школярів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Посада: керівник гуртка інформатики</a:t>
            </a: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ctr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b="1" lang="uk-UA" sz="2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Педагогічний стаж роботи: 33 роки, в КРЦМтаШ – 23,5 </a:t>
            </a:r>
            <a:r>
              <a:rPr b="1" lang="uk-UA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років</a:t>
            </a:r>
            <a:endParaRPr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73977" lvl="1" marL="74295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SzPts val="3335"/>
              <a:buNone/>
            </a:pPr>
            <a:r>
              <a:t/>
            </a:r>
            <a:endParaRPr sz="2900"/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762" y="3242197"/>
            <a:ext cx="4049244" cy="2699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"/>
          <p:cNvSpPr txBox="1"/>
          <p:nvPr>
            <p:ph type="title"/>
          </p:nvPr>
        </p:nvSpPr>
        <p:spPr>
          <a:xfrm>
            <a:off x="1030155" y="229443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rPr b="1" lang="uk-UA" sz="3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Життєве  кредо</a:t>
            </a:r>
            <a:endParaRPr sz="2000">
              <a:solidFill>
                <a:srgbClr val="002060"/>
              </a:solidFill>
            </a:endParaRPr>
          </a:p>
        </p:txBody>
      </p:sp>
      <p:grpSp>
        <p:nvGrpSpPr>
          <p:cNvPr id="238" name="Google Shape;238;p4"/>
          <p:cNvGrpSpPr/>
          <p:nvPr/>
        </p:nvGrpSpPr>
        <p:grpSpPr>
          <a:xfrm>
            <a:off x="156421" y="1286133"/>
            <a:ext cx="3048000" cy="4762723"/>
            <a:chOff x="720" y="1296"/>
            <a:chExt cx="1367" cy="2542"/>
          </a:xfrm>
        </p:grpSpPr>
        <p:sp>
          <p:nvSpPr>
            <p:cNvPr id="239" name="Google Shape;239;p4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3CA1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3CA1E6">
                    <a:alpha val="0"/>
                  </a:srgbClr>
                </a:gs>
                <a:gs pos="100000">
                  <a:srgbClr val="BBD5F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6E5F7"/>
                </a:gs>
                <a:gs pos="100000">
                  <a:srgbClr val="3CA1E6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724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729EB4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752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DAFD4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45" name="Google Shape;245;p4"/>
            <p:cNvGrpSpPr/>
            <p:nvPr/>
          </p:nvGrpSpPr>
          <p:grpSpPr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4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4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4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8039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4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55" name="Google Shape;255;p4"/>
            <p:cNvSpPr txBox="1"/>
            <p:nvPr/>
          </p:nvSpPr>
          <p:spPr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6" name="Google Shape;256;p4"/>
            <p:cNvSpPr txBox="1"/>
            <p:nvPr/>
          </p:nvSpPr>
          <p:spPr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57" name="Google Shape;257;p4"/>
          <p:cNvGrpSpPr/>
          <p:nvPr/>
        </p:nvGrpSpPr>
        <p:grpSpPr>
          <a:xfrm>
            <a:off x="3133223" y="1235064"/>
            <a:ext cx="3034041" cy="5176378"/>
            <a:chOff x="2208" y="1296"/>
            <a:chExt cx="1365" cy="2542"/>
          </a:xfrm>
        </p:grpSpPr>
        <p:sp>
          <p:nvSpPr>
            <p:cNvPr id="258" name="Google Shape;258;p4"/>
            <p:cNvSpPr/>
            <p:nvPr/>
          </p:nvSpPr>
          <p:spPr>
            <a:xfrm>
              <a:off x="2208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247" y="281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3E77E"/>
                </a:gs>
                <a:gs pos="100000">
                  <a:srgbClr val="C2F2C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CF7DE"/>
                </a:gs>
                <a:gs pos="100000">
                  <a:srgbClr val="73E7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>
              <a:gsLst>
                <a:gs pos="0">
                  <a:srgbClr val="969E9F"/>
                </a:gs>
                <a:gs pos="100000">
                  <a:srgbClr val="D6E1E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4"/>
            <p:cNvSpPr txBox="1"/>
            <p:nvPr/>
          </p:nvSpPr>
          <p:spPr>
            <a:xfrm rot="5400000">
              <a:off x="2732" y="1332"/>
              <a:ext cx="277" cy="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>
              <a:gsLst>
                <a:gs pos="0">
                  <a:srgbClr val="D6E1E2">
                    <a:alpha val="0"/>
                  </a:srgbClr>
                </a:gs>
                <a:gs pos="100000">
                  <a:srgbClr val="F2F5F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4"/>
            <p:cNvSpPr txBox="1"/>
            <p:nvPr/>
          </p:nvSpPr>
          <p:spPr>
            <a:xfrm rot="5400000">
              <a:off x="2731" y="1356"/>
              <a:ext cx="271" cy="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>
              <a:gsLst>
                <a:gs pos="0">
                  <a:srgbClr val="C0CACB"/>
                </a:gs>
                <a:gs pos="100000">
                  <a:srgbClr val="D6E1E2">
                    <a:alpha val="4784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4"/>
            <p:cNvSpPr txBox="1"/>
            <p:nvPr/>
          </p:nvSpPr>
          <p:spPr>
            <a:xfrm rot="5400000">
              <a:off x="2731" y="1350"/>
              <a:ext cx="252" cy="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6E1E2">
                    <a:alpha val="38039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4"/>
            <p:cNvSpPr txBox="1"/>
            <p:nvPr/>
          </p:nvSpPr>
          <p:spPr>
            <a:xfrm rot="5400000">
              <a:off x="2759" y="1331"/>
              <a:ext cx="20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0" name="Google Shape;270;p4"/>
            <p:cNvSpPr txBox="1"/>
            <p:nvPr/>
          </p:nvSpPr>
          <p:spPr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1" name="Google Shape;271;p4"/>
            <p:cNvSpPr txBox="1"/>
            <p:nvPr/>
          </p:nvSpPr>
          <p:spPr>
            <a:xfrm>
              <a:off x="2243" y="1929"/>
              <a:ext cx="1296" cy="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6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Ніколи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6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не зупинятись на досягнутому</a:t>
              </a:r>
              <a:endParaRPr b="1" sz="2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2210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58A4A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2238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2B2BB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74" name="Google Shape;274;p4"/>
          <p:cNvGrpSpPr/>
          <p:nvPr/>
        </p:nvGrpSpPr>
        <p:grpSpPr>
          <a:xfrm>
            <a:off x="6167264" y="1244301"/>
            <a:ext cx="2693438" cy="4676537"/>
            <a:chOff x="3692" y="1296"/>
            <a:chExt cx="1378" cy="2542"/>
          </a:xfrm>
        </p:grpSpPr>
        <p:sp>
          <p:nvSpPr>
            <p:cNvPr id="275" name="Google Shape;275;p4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E9E0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9E065"/>
                </a:gs>
                <a:gs pos="100000">
                  <a:srgbClr val="F3EE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8F5DA"/>
                </a:gs>
                <a:gs pos="100000">
                  <a:srgbClr val="E9E06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79" name="Google Shape;279;p4"/>
            <p:cNvGrpSpPr/>
            <p:nvPr/>
          </p:nvGrpSpPr>
          <p:grpSpPr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4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4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4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8039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4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289" name="Google Shape;289;p4"/>
            <p:cNvSpPr txBox="1"/>
            <p:nvPr/>
          </p:nvSpPr>
          <p:spPr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0" name="Google Shape;290;p4"/>
            <p:cNvSpPr txBox="1"/>
            <p:nvPr/>
          </p:nvSpPr>
          <p:spPr>
            <a:xfrm>
              <a:off x="3744" y="1776"/>
              <a:ext cx="1326" cy="12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-UA" sz="2400">
                  <a:solidFill>
                    <a:srgbClr val="002060"/>
                  </a:solidFill>
                  <a:latin typeface="Georgia"/>
                  <a:ea typeface="Georgia"/>
                  <a:cs typeface="Georgia"/>
                  <a:sym typeface="Georgia"/>
                </a:rPr>
                <a:t>Вчити дітей так, щоб не соромно було заглянути їм в очі через декілька років</a:t>
              </a:r>
              <a:endParaRPr b="1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99BACC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93" name="Google Shape;293;p4"/>
          <p:cNvSpPr txBox="1"/>
          <p:nvPr/>
        </p:nvSpPr>
        <p:spPr>
          <a:xfrm>
            <a:off x="319688" y="1842788"/>
            <a:ext cx="27266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4" name="Google Shape;294;p4"/>
          <p:cNvSpPr txBox="1"/>
          <p:nvPr/>
        </p:nvSpPr>
        <p:spPr>
          <a:xfrm>
            <a:off x="519625" y="2202522"/>
            <a:ext cx="223563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Все в моїх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руках,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тому їх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не можна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опускати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"/>
          <p:cNvSpPr txBox="1"/>
          <p:nvPr>
            <p:ph type="title"/>
          </p:nvPr>
        </p:nvSpPr>
        <p:spPr>
          <a:xfrm>
            <a:off x="1223779" y="336339"/>
            <a:ext cx="6798734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rPr b="1" lang="uk-UA" sz="3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Педагогічне  кредо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300" name="Google Shape;300;p5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Company Logo</a:t>
            </a:r>
            <a:endParaRPr/>
          </a:p>
        </p:txBody>
      </p:sp>
      <p:grpSp>
        <p:nvGrpSpPr>
          <p:cNvPr id="301" name="Google Shape;301;p5"/>
          <p:cNvGrpSpPr/>
          <p:nvPr/>
        </p:nvGrpSpPr>
        <p:grpSpPr>
          <a:xfrm>
            <a:off x="434588" y="1255519"/>
            <a:ext cx="2561729" cy="4705350"/>
            <a:chOff x="720" y="1296"/>
            <a:chExt cx="1367" cy="2542"/>
          </a:xfrm>
        </p:grpSpPr>
        <p:sp>
          <p:nvSpPr>
            <p:cNvPr id="302" name="Google Shape;302;p5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3CA1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3CA1E6">
                    <a:alpha val="0"/>
                  </a:srgbClr>
                </a:gs>
                <a:gs pos="100000">
                  <a:srgbClr val="BBD5F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6E5F7"/>
                </a:gs>
                <a:gs pos="100000">
                  <a:srgbClr val="3CA1E6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724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729EB4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752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DAFD4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308" name="Google Shape;308;p5"/>
            <p:cNvGrpSpPr/>
            <p:nvPr/>
          </p:nvGrpSpPr>
          <p:grpSpPr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09" name="Google Shape;309;p5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5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5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5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8039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5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18" name="Google Shape;318;p5"/>
            <p:cNvSpPr txBox="1"/>
            <p:nvPr/>
          </p:nvSpPr>
          <p:spPr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1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768" y="1776"/>
              <a:ext cx="1296" cy="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320" name="Google Shape;320;p5"/>
          <p:cNvGrpSpPr/>
          <p:nvPr/>
        </p:nvGrpSpPr>
        <p:grpSpPr>
          <a:xfrm>
            <a:off x="3139796" y="1640206"/>
            <a:ext cx="2699529" cy="4651375"/>
            <a:chOff x="2208" y="1296"/>
            <a:chExt cx="1365" cy="2542"/>
          </a:xfrm>
        </p:grpSpPr>
        <p:sp>
          <p:nvSpPr>
            <p:cNvPr id="321" name="Google Shape;321;p5"/>
            <p:cNvSpPr/>
            <p:nvPr/>
          </p:nvSpPr>
          <p:spPr>
            <a:xfrm>
              <a:off x="2208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2229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73E7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240" y="279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3E77E"/>
                </a:gs>
                <a:gs pos="100000">
                  <a:srgbClr val="C2F2C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DCF7DE"/>
                </a:gs>
                <a:gs pos="100000">
                  <a:srgbClr val="73E77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>
              <a:gsLst>
                <a:gs pos="0">
                  <a:srgbClr val="969E9F"/>
                </a:gs>
                <a:gs pos="100000">
                  <a:srgbClr val="D6E1E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5"/>
            <p:cNvSpPr txBox="1"/>
            <p:nvPr/>
          </p:nvSpPr>
          <p:spPr>
            <a:xfrm rot="5400000">
              <a:off x="2732" y="1332"/>
              <a:ext cx="277" cy="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>
              <a:gsLst>
                <a:gs pos="0">
                  <a:srgbClr val="D6E1E2">
                    <a:alpha val="0"/>
                  </a:srgbClr>
                </a:gs>
                <a:gs pos="100000">
                  <a:srgbClr val="F2F5F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"/>
            <p:cNvSpPr txBox="1"/>
            <p:nvPr/>
          </p:nvSpPr>
          <p:spPr>
            <a:xfrm rot="5400000">
              <a:off x="2731" y="1356"/>
              <a:ext cx="271" cy="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>
              <a:gsLst>
                <a:gs pos="0">
                  <a:srgbClr val="C0CACB"/>
                </a:gs>
                <a:gs pos="100000">
                  <a:srgbClr val="D6E1E2">
                    <a:alpha val="4784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5"/>
            <p:cNvSpPr txBox="1"/>
            <p:nvPr/>
          </p:nvSpPr>
          <p:spPr>
            <a:xfrm rot="5400000">
              <a:off x="2731" y="1350"/>
              <a:ext cx="252" cy="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D6E1E2">
                    <a:alpha val="38039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5"/>
            <p:cNvSpPr txBox="1"/>
            <p:nvPr/>
          </p:nvSpPr>
          <p:spPr>
            <a:xfrm rot="5400000">
              <a:off x="2759" y="1331"/>
              <a:ext cx="20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4" name="Google Shape;334;p5"/>
            <p:cNvSpPr txBox="1"/>
            <p:nvPr/>
          </p:nvSpPr>
          <p:spPr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2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5" name="Google Shape;335;p5"/>
            <p:cNvSpPr txBox="1"/>
            <p:nvPr/>
          </p:nvSpPr>
          <p:spPr>
            <a:xfrm>
              <a:off x="2256" y="1776"/>
              <a:ext cx="129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210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58A4AE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238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72B2BB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338" name="Google Shape;338;p5"/>
          <p:cNvGrpSpPr/>
          <p:nvPr/>
        </p:nvGrpSpPr>
        <p:grpSpPr>
          <a:xfrm>
            <a:off x="5952215" y="1236713"/>
            <a:ext cx="2695574" cy="4611881"/>
            <a:chOff x="3692" y="1296"/>
            <a:chExt cx="1367" cy="2542"/>
          </a:xfrm>
        </p:grpSpPr>
        <p:sp>
          <p:nvSpPr>
            <p:cNvPr id="339" name="Google Shape;339;p5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fmla="val 17509" name="adj"/>
              </a:avLst>
            </a:prstGeom>
            <a:gradFill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E9E0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E9E065"/>
                </a:gs>
                <a:gs pos="100000">
                  <a:srgbClr val="F3EEBA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F8F5DA"/>
                </a:gs>
                <a:gs pos="100000">
                  <a:srgbClr val="E9E06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343" name="Google Shape;343;p5"/>
            <p:cNvGrpSpPr/>
            <p:nvPr/>
          </p:nvGrpSpPr>
          <p:grpSpPr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344" name="Google Shape;344;p5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969E9F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5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2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5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C0CACB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5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8039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5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53" name="Google Shape;353;p5"/>
            <p:cNvSpPr txBox="1"/>
            <p:nvPr/>
          </p:nvSpPr>
          <p:spPr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400">
                  <a:solidFill>
                    <a:srgbClr val="000000"/>
                  </a:solidFill>
                  <a:latin typeface="Garamond"/>
                  <a:ea typeface="Garamond"/>
                  <a:cs typeface="Garamond"/>
                  <a:sym typeface="Garamond"/>
                </a:rPr>
                <a:t>3</a:t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4" name="Google Shape;354;p5"/>
            <p:cNvSpPr txBox="1"/>
            <p:nvPr/>
          </p:nvSpPr>
          <p:spPr>
            <a:xfrm>
              <a:off x="3744" y="1776"/>
              <a:ext cx="1296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fmla="val 40389" name="adj"/>
              </a:avLst>
            </a:prstGeom>
            <a:gradFill>
              <a:gsLst>
                <a:gs pos="0">
                  <a:srgbClr val="99BACC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57" name="Google Shape;357;p5"/>
          <p:cNvSpPr txBox="1"/>
          <p:nvPr/>
        </p:nvSpPr>
        <p:spPr>
          <a:xfrm>
            <a:off x="3353818" y="2551451"/>
            <a:ext cx="232487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Найвища цінність – особистість вихованців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8" name="Google Shape;358;p5"/>
          <p:cNvSpPr txBox="1"/>
          <p:nvPr/>
        </p:nvSpPr>
        <p:spPr>
          <a:xfrm>
            <a:off x="6002322" y="2194638"/>
            <a:ext cx="25614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Шлях справжнього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педагога – це той, який він подолав разом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зі своїми учнями</a:t>
            </a:r>
            <a:endParaRPr b="1" sz="20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9" name="Google Shape;359;p5"/>
          <p:cNvSpPr txBox="1"/>
          <p:nvPr/>
        </p:nvSpPr>
        <p:spPr>
          <a:xfrm>
            <a:off x="617624" y="2191576"/>
            <a:ext cx="215612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Той хто мало знає,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і навчити зможе мало...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Company Logo</a:t>
            </a:r>
            <a:endParaRPr/>
          </a:p>
        </p:txBody>
      </p:sp>
      <p:sp>
        <p:nvSpPr>
          <p:cNvPr id="365" name="Google Shape;365;p6"/>
          <p:cNvSpPr/>
          <p:nvPr/>
        </p:nvSpPr>
        <p:spPr>
          <a:xfrm>
            <a:off x="6690187" y="2056106"/>
            <a:ext cx="2286000" cy="266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-81304" y="1941533"/>
            <a:ext cx="2286000" cy="266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6"/>
          <p:cNvSpPr txBox="1"/>
          <p:nvPr/>
        </p:nvSpPr>
        <p:spPr>
          <a:xfrm>
            <a:off x="402941" y="2249383"/>
            <a:ext cx="203835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всебічно розвивати творчі здібності дітей</a:t>
            </a:r>
            <a:endParaRPr sz="1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2577004" y="1683544"/>
            <a:ext cx="903288" cy="1241425"/>
          </a:xfrm>
          <a:custGeom>
            <a:rect b="b" l="l" r="r" t="t"/>
            <a:pathLst>
              <a:path extrusionOk="0" h="798" w="58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A6C5B5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69" name="Google Shape;369;p6"/>
          <p:cNvSpPr/>
          <p:nvPr/>
        </p:nvSpPr>
        <p:spPr>
          <a:xfrm flipH="1">
            <a:off x="5765414" y="1709811"/>
            <a:ext cx="903287" cy="1241425"/>
          </a:xfrm>
          <a:custGeom>
            <a:rect b="b" l="l" r="r" t="t"/>
            <a:pathLst>
              <a:path extrusionOk="0" h="798" w="58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E8EDDA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70" name="Google Shape;370;p6"/>
          <p:cNvGrpSpPr/>
          <p:nvPr/>
        </p:nvGrpSpPr>
        <p:grpSpPr>
          <a:xfrm>
            <a:off x="1973796" y="325437"/>
            <a:ext cx="5196408" cy="1601788"/>
            <a:chOff x="1997" y="1314"/>
            <a:chExt cx="1889" cy="1009"/>
          </a:xfrm>
        </p:grpSpPr>
        <p:grpSp>
          <p:nvGrpSpPr>
            <p:cNvPr id="371" name="Google Shape;371;p6"/>
            <p:cNvGrpSpPr/>
            <p:nvPr/>
          </p:nvGrpSpPr>
          <p:grpSpPr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72" name="Google Shape;372;p6"/>
              <p:cNvSpPr/>
              <p:nvPr/>
            </p:nvSpPr>
            <p:spPr>
              <a:xfrm>
                <a:off x="1994" y="1057"/>
                <a:ext cx="1905" cy="90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798937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1973" y="1027"/>
                <a:ext cx="1905" cy="907"/>
              </a:xfrm>
              <a:prstGeom prst="ellipse">
                <a:avLst/>
              </a:prstGeom>
              <a:gradFill>
                <a:gsLst>
                  <a:gs pos="0">
                    <a:srgbClr val="DEE5C8"/>
                  </a:gs>
                  <a:gs pos="100000">
                    <a:schemeClr val="hlink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74" name="Google Shape;374;p6"/>
            <p:cNvSpPr/>
            <p:nvPr/>
          </p:nvSpPr>
          <p:spPr>
            <a:xfrm>
              <a:off x="2086" y="1314"/>
              <a:ext cx="1691" cy="845"/>
            </a:xfrm>
            <a:prstGeom prst="ellipse">
              <a:avLst/>
            </a:prstGeom>
            <a:gradFill>
              <a:gsLst>
                <a:gs pos="0">
                  <a:srgbClr val="5C6B1D"/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6"/>
            <p:cNvSpPr txBox="1"/>
            <p:nvPr/>
          </p:nvSpPr>
          <p:spPr>
            <a:xfrm rot="5400000">
              <a:off x="2622" y="1125"/>
              <a:ext cx="598" cy="1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108" y="1319"/>
              <a:ext cx="1650" cy="824"/>
            </a:xfrm>
            <a:prstGeom prst="ellipse">
              <a:avLst/>
            </a:prstGeom>
            <a:gradFill>
              <a:gsLst>
                <a:gs pos="0">
                  <a:srgbClr val="83992A">
                    <a:alpha val="0"/>
                  </a:srgbClr>
                </a:gs>
                <a:gs pos="100000">
                  <a:srgbClr val="DDE2D3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6"/>
            <p:cNvSpPr txBox="1"/>
            <p:nvPr/>
          </p:nvSpPr>
          <p:spPr>
            <a:xfrm rot="5400000">
              <a:off x="2634" y="1129"/>
              <a:ext cx="583" cy="1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2125" y="1327"/>
              <a:ext cx="1570" cy="770"/>
            </a:xfrm>
            <a:prstGeom prst="ellipse">
              <a:avLst/>
            </a:prstGeom>
            <a:gradFill>
              <a:gsLst>
                <a:gs pos="0">
                  <a:srgbClr val="758925"/>
                </a:gs>
                <a:gs pos="100000">
                  <a:srgbClr val="83992A">
                    <a:alpha val="4784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 rot="5400000">
              <a:off x="2638" y="1155"/>
              <a:ext cx="544" cy="1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2208" y="1344"/>
              <a:ext cx="1382" cy="62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83992A">
                    <a:alpha val="38039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6"/>
            <p:cNvSpPr txBox="1"/>
            <p:nvPr/>
          </p:nvSpPr>
          <p:spPr>
            <a:xfrm rot="5400000">
              <a:off x="2670" y="1148"/>
              <a:ext cx="441" cy="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82" name="Google Shape;382;p6"/>
          <p:cNvSpPr txBox="1"/>
          <p:nvPr/>
        </p:nvSpPr>
        <p:spPr>
          <a:xfrm>
            <a:off x="6641378" y="2305537"/>
            <a:ext cx="203835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формувати свідому, активну особистість та громадянина</a:t>
            </a:r>
            <a:endParaRPr sz="1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3" name="Google Shape;383;p6"/>
          <p:cNvSpPr txBox="1"/>
          <p:nvPr/>
        </p:nvSpPr>
        <p:spPr>
          <a:xfrm>
            <a:off x="2302750" y="477257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Моя педагогічна філософія</a:t>
            </a:r>
            <a:endParaRPr sz="280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4" name="Google Shape;384;p6"/>
          <p:cNvSpPr/>
          <p:nvPr/>
        </p:nvSpPr>
        <p:spPr>
          <a:xfrm>
            <a:off x="2325908" y="3019910"/>
            <a:ext cx="2159439" cy="172206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6"/>
          <p:cNvSpPr txBox="1"/>
          <p:nvPr/>
        </p:nvSpPr>
        <p:spPr>
          <a:xfrm>
            <a:off x="2568332" y="3200737"/>
            <a:ext cx="177416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розвивати, навчати та виховувати одночасно</a:t>
            </a:r>
            <a:endParaRPr sz="20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4509786" y="3004060"/>
            <a:ext cx="2168043" cy="175307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7" name="Google Shape;387;p6"/>
          <p:cNvSpPr txBox="1"/>
          <p:nvPr/>
        </p:nvSpPr>
        <p:spPr>
          <a:xfrm>
            <a:off x="4611907" y="3134836"/>
            <a:ext cx="215944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максимально враховувати індивідуальні  здібності учнів </a:t>
            </a:r>
            <a:endParaRPr sz="20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8" name="Google Shape;388;p6"/>
          <p:cNvSpPr/>
          <p:nvPr/>
        </p:nvSpPr>
        <p:spPr>
          <a:xfrm rot="-2692407">
            <a:off x="3692031" y="1735721"/>
            <a:ext cx="903288" cy="1241425"/>
          </a:xfrm>
          <a:custGeom>
            <a:rect b="b" l="l" r="r" t="t"/>
            <a:pathLst>
              <a:path extrusionOk="0" h="798" w="58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A6C5B5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9" name="Google Shape;389;p6"/>
          <p:cNvSpPr/>
          <p:nvPr/>
        </p:nvSpPr>
        <p:spPr>
          <a:xfrm flipH="1" rot="3143076">
            <a:off x="4663254" y="1707046"/>
            <a:ext cx="903287" cy="1241425"/>
          </a:xfrm>
          <a:custGeom>
            <a:rect b="b" l="l" r="r" t="t"/>
            <a:pathLst>
              <a:path extrusionOk="0" h="798" w="580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rgbClr val="E8EDDA"/>
              </a:gs>
            </a:gsLst>
            <a:lin ang="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2898436" y="4844068"/>
            <a:ext cx="3347128" cy="139586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p6"/>
          <p:cNvSpPr txBox="1"/>
          <p:nvPr/>
        </p:nvSpPr>
        <p:spPr>
          <a:xfrm>
            <a:off x="2877596" y="5034168"/>
            <a:ext cx="325774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будувати роботу на позитивних емоціях педагога й вихованців</a:t>
            </a:r>
            <a:endParaRPr b="1" sz="20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"/>
          <p:cNvSpPr txBox="1"/>
          <p:nvPr/>
        </p:nvSpPr>
        <p:spPr>
          <a:xfrm>
            <a:off x="2339752" y="5877272"/>
            <a:ext cx="4724400" cy="461665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МАУБ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7" name="Google Shape;397;p7"/>
          <p:cNvSpPr/>
          <p:nvPr/>
        </p:nvSpPr>
        <p:spPr>
          <a:xfrm>
            <a:off x="1547664" y="519063"/>
            <a:ext cx="5759450" cy="863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7030A0"/>
                </a:solidFill>
                <a:latin typeface="Georgia"/>
              </a:rPr>
              <a:t>Тема досвіду</a:t>
            </a:r>
          </a:p>
        </p:txBody>
      </p:sp>
      <p:sp>
        <p:nvSpPr>
          <p:cNvPr id="398" name="Google Shape;398;p7"/>
          <p:cNvSpPr/>
          <p:nvPr/>
        </p:nvSpPr>
        <p:spPr>
          <a:xfrm>
            <a:off x="1692275" y="2132856"/>
            <a:ext cx="5759450" cy="863600"/>
          </a:xfrm>
          <a:prstGeom prst="rect">
            <a:avLst/>
          </a:prstGeom>
        </p:spPr>
      </p:sp>
      <p:sp>
        <p:nvSpPr>
          <p:cNvPr id="399" name="Google Shape;399;p7"/>
          <p:cNvSpPr txBox="1"/>
          <p:nvPr/>
        </p:nvSpPr>
        <p:spPr>
          <a:xfrm>
            <a:off x="1583965" y="1785281"/>
            <a:ext cx="597606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Формування ключових компетентностей вихованців крізь призму міжпредметних зв’язків та застосування наскрізних змістових ліній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на занятиях з курсу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«Користувач ПК»</a:t>
            </a:r>
            <a:endParaRPr b="1" sz="28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"/>
          <p:cNvSpPr txBox="1"/>
          <p:nvPr>
            <p:ph type="title"/>
          </p:nvPr>
        </p:nvSpPr>
        <p:spPr>
          <a:xfrm>
            <a:off x="1259632" y="269701"/>
            <a:ext cx="7128792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eorgia"/>
              <a:buNone/>
            </a:pPr>
            <a:r>
              <a:rPr b="1" lang="uk-UA" sz="4400">
                <a:latin typeface="Georgia"/>
                <a:ea typeface="Georgia"/>
                <a:cs typeface="Georgia"/>
                <a:sym typeface="Georgia"/>
              </a:rPr>
              <a:t>Мої прагнення</a:t>
            </a:r>
            <a:endParaRPr b="1" sz="4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5" name="Google Shape;405;p8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Company Logo</a:t>
            </a: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745742" y="1000274"/>
            <a:ext cx="8017257" cy="5447717"/>
          </a:xfrm>
          <a:prstGeom prst="rightArrow">
            <a:avLst>
              <a:gd fmla="val 79306" name="adj1"/>
              <a:gd fmla="val 32395" name="adj2"/>
            </a:avLst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7" name="Google Shape;407;p8"/>
          <p:cNvSpPr/>
          <p:nvPr/>
        </p:nvSpPr>
        <p:spPr>
          <a:xfrm>
            <a:off x="34230" y="3311030"/>
            <a:ext cx="4693096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D5E49A"/>
              </a:gs>
              <a:gs pos="46000">
                <a:srgbClr val="8DA52C"/>
              </a:gs>
              <a:gs pos="100000">
                <a:srgbClr val="4E5B19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Реалізовувати свій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творчий потенціал</a:t>
            </a:r>
            <a:endParaRPr b="1"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8" name="Google Shape;408;p8"/>
          <p:cNvSpPr/>
          <p:nvPr/>
        </p:nvSpPr>
        <p:spPr>
          <a:xfrm>
            <a:off x="27889" y="5362426"/>
            <a:ext cx="4680396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699D5F"/>
              </a:gs>
              <a:gs pos="100000">
                <a:srgbClr val="A8C1A5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Бути прикладом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для вихованців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9" name="Google Shape;409;p8"/>
          <p:cNvSpPr/>
          <p:nvPr/>
        </p:nvSpPr>
        <p:spPr>
          <a:xfrm>
            <a:off x="40580" y="4298469"/>
            <a:ext cx="4680396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chemeClr val="hlink"/>
              </a:gs>
              <a:gs pos="100000">
                <a:srgbClr val="C7D59F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Постійно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самовдосконалюватись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0" name="Google Shape;410;p8"/>
          <p:cNvSpPr/>
          <p:nvPr/>
        </p:nvSpPr>
        <p:spPr>
          <a:xfrm>
            <a:off x="5220072" y="3155469"/>
            <a:ext cx="2773359" cy="1295400"/>
          </a:xfrm>
          <a:prstGeom prst="roundRect">
            <a:avLst>
              <a:gd fmla="val 9106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Сучасний педагог</a:t>
            </a:r>
            <a:endParaRPr b="1" sz="3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1" name="Google Shape;411;p8"/>
          <p:cNvSpPr/>
          <p:nvPr/>
        </p:nvSpPr>
        <p:spPr>
          <a:xfrm>
            <a:off x="40580" y="2303650"/>
            <a:ext cx="4693096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chemeClr val="accent2"/>
              </a:gs>
              <a:gs pos="100000">
                <a:srgbClr val="9ABEAB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Оволодівати новими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технологіями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53060" y="1239693"/>
            <a:ext cx="4693096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E2A9A3"/>
              </a:gs>
              <a:gs pos="46000">
                <a:srgbClr val="AC3F36"/>
              </a:gs>
              <a:gs pos="100000">
                <a:srgbClr val="61241E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Відповідати сучасним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вимогам освіти</a:t>
            </a:r>
            <a:endParaRPr b="1"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9"/>
          <p:cNvSpPr txBox="1"/>
          <p:nvPr>
            <p:ph type="title"/>
          </p:nvPr>
        </p:nvSpPr>
        <p:spPr>
          <a:xfrm>
            <a:off x="381000" y="332656"/>
            <a:ext cx="83820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eorgia"/>
              <a:buNone/>
            </a:pPr>
            <a:r>
              <a:rPr b="1" lang="uk-UA" sz="3600">
                <a:latin typeface="Georgia"/>
                <a:ea typeface="Georgia"/>
                <a:cs typeface="Georgia"/>
                <a:sym typeface="Georgia"/>
              </a:rPr>
              <a:t>План професійного розвитку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8" name="Google Shape;418;p9"/>
          <p:cNvSpPr txBox="1"/>
          <p:nvPr>
            <p:ph idx="11" type="ftr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/>
              <a:t>Company Logo</a:t>
            </a:r>
            <a:endParaRPr/>
          </a:p>
        </p:txBody>
      </p:sp>
      <p:sp>
        <p:nvSpPr>
          <p:cNvPr id="419" name="Google Shape;419;p9"/>
          <p:cNvSpPr/>
          <p:nvPr/>
        </p:nvSpPr>
        <p:spPr>
          <a:xfrm>
            <a:off x="762000" y="997744"/>
            <a:ext cx="8382000" cy="5447717"/>
          </a:xfrm>
          <a:prstGeom prst="rightArrow">
            <a:avLst>
              <a:gd fmla="val 79306" name="adj1"/>
              <a:gd fmla="val 32395" name="adj2"/>
            </a:avLst>
          </a:prstGeom>
          <a:gradFill>
            <a:gsLst>
              <a:gs pos="0">
                <a:srgbClr val="FFFFFF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0" name="Google Shape;420;p9"/>
          <p:cNvSpPr/>
          <p:nvPr/>
        </p:nvSpPr>
        <p:spPr>
          <a:xfrm>
            <a:off x="34230" y="3311030"/>
            <a:ext cx="6986042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D5E49A"/>
              </a:gs>
              <a:gs pos="46000">
                <a:srgbClr val="8DA52C"/>
              </a:gs>
              <a:gs pos="100000">
                <a:srgbClr val="4E5B19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Ознайомлення з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досвідом роботи колег</a:t>
            </a:r>
            <a:endParaRPr/>
          </a:p>
        </p:txBody>
      </p:sp>
      <p:sp>
        <p:nvSpPr>
          <p:cNvPr id="421" name="Google Shape;421;p9"/>
          <p:cNvSpPr/>
          <p:nvPr/>
        </p:nvSpPr>
        <p:spPr>
          <a:xfrm>
            <a:off x="27888" y="5362426"/>
            <a:ext cx="6986042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699D5F"/>
              </a:gs>
              <a:gs pos="100000">
                <a:srgbClr val="A8C1A5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Робота над темою самоосвіти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2" name="Google Shape;422;p9"/>
          <p:cNvSpPr/>
          <p:nvPr/>
        </p:nvSpPr>
        <p:spPr>
          <a:xfrm>
            <a:off x="40580" y="4298469"/>
            <a:ext cx="6986042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chemeClr val="hlink"/>
              </a:gs>
              <a:gs pos="100000">
                <a:srgbClr val="C7D59F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Проходження курсів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підвищення кваліфікації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3" name="Google Shape;423;p9"/>
          <p:cNvSpPr/>
          <p:nvPr/>
        </p:nvSpPr>
        <p:spPr>
          <a:xfrm>
            <a:off x="40580" y="2303650"/>
            <a:ext cx="6979692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chemeClr val="accent2"/>
              </a:gs>
              <a:gs pos="100000">
                <a:srgbClr val="9ABEAB"/>
              </a:gs>
            </a:gsLst>
            <a:lin ang="5400000" scaled="0"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Знайомство з новинками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методичної  та навчальної літератури</a:t>
            </a:r>
            <a:endParaRPr b="1" sz="240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4" name="Google Shape;424;p9"/>
          <p:cNvSpPr/>
          <p:nvPr/>
        </p:nvSpPr>
        <p:spPr>
          <a:xfrm>
            <a:off x="40580" y="1286342"/>
            <a:ext cx="6979692" cy="990600"/>
          </a:xfrm>
          <a:prstGeom prst="roundRect">
            <a:avLst>
              <a:gd fmla="val 9106" name="adj"/>
            </a:avLst>
          </a:prstGeom>
          <a:gradFill>
            <a:gsLst>
              <a:gs pos="0">
                <a:srgbClr val="E2A9A3"/>
              </a:gs>
              <a:gs pos="46000">
                <a:srgbClr val="AC3F36"/>
              </a:gs>
              <a:gs pos="100000">
                <a:srgbClr val="61241E"/>
              </a:gs>
            </a:gsLst>
            <a:path path="circle">
              <a:fillToRect b="50%" l="50%" r="50%" t="50%"/>
            </a:path>
            <a:tileRect/>
          </a:gra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Оволодіння новими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інформаційними технологіями</a:t>
            </a:r>
            <a:endParaRPr b="1" sz="24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рирода">
  <a:themeElements>
    <a:clrScheme name="Природа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2013-02-15T12:08:09Z</dcterms:created>
  <dc:creator>Борис</dc:creator>
</cp:coreProperties>
</file>