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Lobster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Lobster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3755e0aaf9296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3755e0aaf9296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f00e38b825852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7f00e38b825852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c77bf96d12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c77bf96d12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c77bf96d1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c77bf96d1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c749c40b6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c749c40b6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c77bf96d1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c77bf96d1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93cf0154c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93cf0154c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749c40b6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749c40b6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77bf96d1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c77bf96d1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c77bf96d1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c77bf96d1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c77bf96d1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c77bf96d1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9ae15acdd1eef42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9ae15acdd1eef4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c77bf96d1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c77bf96d1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youtu.be/9mMFDDqhhh0?si=e86uDWUrapP42Fxv" TargetMode="External"/><Relationship Id="rId10" Type="http://schemas.openxmlformats.org/officeDocument/2006/relationships/hyperlink" Target="https://youtu.be/YxPF-FofvWg?si=fx4MtHNO4zQLwnhj" TargetMode="External"/><Relationship Id="rId13" Type="http://schemas.openxmlformats.org/officeDocument/2006/relationships/hyperlink" Target="https://youtu.be/OxPVL2PBIsU?si=D8jiws_zWtc68jbX" TargetMode="External"/><Relationship Id="rId12" Type="http://schemas.openxmlformats.org/officeDocument/2006/relationships/hyperlink" Target="https://youtu.be/8ht1mxTqXTw?si=wiNRF7LeqwXiP-8X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jpg"/><Relationship Id="rId4" Type="http://schemas.openxmlformats.org/officeDocument/2006/relationships/hyperlink" Target="https://youtu.be/-f0O3vadelU?si=vRcGy30HLTn8OunH" TargetMode="External"/><Relationship Id="rId9" Type="http://schemas.openxmlformats.org/officeDocument/2006/relationships/hyperlink" Target="https://youtu.be/6mRuIYx-4qA?si=lWKRwWSo2v95OAN0" TargetMode="External"/><Relationship Id="rId15" Type="http://schemas.openxmlformats.org/officeDocument/2006/relationships/hyperlink" Target="https://youtu.be/92V60BYFKLs?si=3pFByqRRvrQlipr5" TargetMode="External"/><Relationship Id="rId14" Type="http://schemas.openxmlformats.org/officeDocument/2006/relationships/hyperlink" Target="https://youtu.be/6O7IrfqmwJg?si=udsaE6Yp5fwuf3V_" TargetMode="External"/><Relationship Id="rId17" Type="http://schemas.openxmlformats.org/officeDocument/2006/relationships/hyperlink" Target="https://youtu.be/oa-bRv3In68?si=wsGwRBoVg-kM6Q-T" TargetMode="External"/><Relationship Id="rId16" Type="http://schemas.openxmlformats.org/officeDocument/2006/relationships/hyperlink" Target="https://youtu.be/oa-bRv3In68?si=wsGwRBoVg-kM6Q-T" TargetMode="External"/><Relationship Id="rId5" Type="http://schemas.openxmlformats.org/officeDocument/2006/relationships/hyperlink" Target="https://youtu.be/Opm9SSxpdDY?si=ANjGr25UhET5UPyk" TargetMode="External"/><Relationship Id="rId6" Type="http://schemas.openxmlformats.org/officeDocument/2006/relationships/hyperlink" Target="https://youtu.be/qfVrRq_VYyM?si=hfS2hyO-F5g52f1H" TargetMode="External"/><Relationship Id="rId18" Type="http://schemas.openxmlformats.org/officeDocument/2006/relationships/hyperlink" Target="https://youtu.be/1iEKIOuy9Qo?feature=shared" TargetMode="External"/><Relationship Id="rId7" Type="http://schemas.openxmlformats.org/officeDocument/2006/relationships/hyperlink" Target="https://youtu.be/7uBcku0EYgI?si=BCndP-JV01aCcCOs" TargetMode="External"/><Relationship Id="rId8" Type="http://schemas.openxmlformats.org/officeDocument/2006/relationships/hyperlink" Target="https://youtu.be/szhPiC1wvXI?si=V6RjVnzbznIb9fV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jpg"/><Relationship Id="rId4" Type="http://schemas.openxmlformats.org/officeDocument/2006/relationships/image" Target="../media/image43.jpg"/><Relationship Id="rId5" Type="http://schemas.openxmlformats.org/officeDocument/2006/relationships/image" Target="../media/image41.jpg"/><Relationship Id="rId6" Type="http://schemas.openxmlformats.org/officeDocument/2006/relationships/image" Target="../media/image44.jpg"/><Relationship Id="rId7" Type="http://schemas.openxmlformats.org/officeDocument/2006/relationships/image" Target="../media/image37.jpg"/><Relationship Id="rId8" Type="http://schemas.openxmlformats.org/officeDocument/2006/relationships/image" Target="../media/image3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1" Type="http://schemas.openxmlformats.org/officeDocument/2006/relationships/image" Target="../media/image18.jpg"/><Relationship Id="rId10" Type="http://schemas.openxmlformats.org/officeDocument/2006/relationships/image" Target="../media/image8.jpg"/><Relationship Id="rId12" Type="http://schemas.openxmlformats.org/officeDocument/2006/relationships/image" Target="../media/image10.jpg"/><Relationship Id="rId9" Type="http://schemas.openxmlformats.org/officeDocument/2006/relationships/image" Target="../media/image9.jpg"/><Relationship Id="rId5" Type="http://schemas.openxmlformats.org/officeDocument/2006/relationships/image" Target="../media/image6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jpg"/><Relationship Id="rId4" Type="http://schemas.openxmlformats.org/officeDocument/2006/relationships/hyperlink" Target="https://drive.google.com/drive/folders/10xzluhNoZeKgTT2NpZCALuwPWc_98hwI" TargetMode="External"/><Relationship Id="rId10" Type="http://schemas.openxmlformats.org/officeDocument/2006/relationships/image" Target="../media/image42.jpg"/><Relationship Id="rId9" Type="http://schemas.openxmlformats.org/officeDocument/2006/relationships/image" Target="../media/image39.jpg"/><Relationship Id="rId5" Type="http://schemas.openxmlformats.org/officeDocument/2006/relationships/hyperlink" Target="https://drive.google.com/drive/folders/1X-1wI0GBlvosVjpBVXUhQSiE5Vd3UMWk" TargetMode="External"/><Relationship Id="rId6" Type="http://schemas.openxmlformats.org/officeDocument/2006/relationships/hyperlink" Target="https://drive.google.com/drive/folders/1dmSQ84JAOj29l6glD9E4_IKGYNX4hlF_" TargetMode="External"/><Relationship Id="rId7" Type="http://schemas.openxmlformats.org/officeDocument/2006/relationships/hyperlink" Target="https://drive.google.com/drive/folders/1-3KcUZoU-bJGOWt0cAiU_pqV3wkCWJLo" TargetMode="External"/><Relationship Id="rId8" Type="http://schemas.openxmlformats.org/officeDocument/2006/relationships/hyperlink" Target="https://www.mountain.net.ua/nominacziya-treneri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g"/><Relationship Id="rId4" Type="http://schemas.openxmlformats.org/officeDocument/2006/relationships/image" Target="../media/image21.jpg"/><Relationship Id="rId11" Type="http://schemas.openxmlformats.org/officeDocument/2006/relationships/image" Target="../media/image24.jpg"/><Relationship Id="rId10" Type="http://schemas.openxmlformats.org/officeDocument/2006/relationships/image" Target="../media/image25.jpg"/><Relationship Id="rId12" Type="http://schemas.openxmlformats.org/officeDocument/2006/relationships/image" Target="../media/image38.jpg"/><Relationship Id="rId9" Type="http://schemas.openxmlformats.org/officeDocument/2006/relationships/image" Target="../media/image30.jpg"/><Relationship Id="rId5" Type="http://schemas.openxmlformats.org/officeDocument/2006/relationships/image" Target="../media/image27.jpg"/><Relationship Id="rId6" Type="http://schemas.openxmlformats.org/officeDocument/2006/relationships/image" Target="../media/image31.jpg"/><Relationship Id="rId7" Type="http://schemas.openxmlformats.org/officeDocument/2006/relationships/image" Target="../media/image28.jpg"/><Relationship Id="rId8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photo_2026-02-15_23-43-3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563" y="152400"/>
            <a:ext cx="726088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/>
        </p:nvSpPr>
        <p:spPr>
          <a:xfrm>
            <a:off x="162175" y="55350"/>
            <a:ext cx="85794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МЕТОДИЧНА СКРИНЬКА</a:t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</a:t>
            </a:r>
            <a:r>
              <a:rPr lang="uk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Ті</a:t>
            </a:r>
            <a:r>
              <a:rPr lang="uk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рольські перила </a:t>
            </a:r>
            <a:r>
              <a:rPr lang="uk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lang="uk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https://youtu.be/-f0O3vadelU?si=vRcGy30HLTn8OunH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2. Функціонально- спусковий пристрій </a:t>
            </a:r>
            <a:r>
              <a:rPr lang="uk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 Вісімка”</a:t>
            </a:r>
            <a:endParaRPr>
              <a:solidFill>
                <a:srgbClr val="FF99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uk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https://youtu.be/Opm9SSxpdDY?si=ANjGr25UhET5UPyk</a:t>
            </a:r>
            <a:r>
              <a:rPr lang="uk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3.Вертикальний підйом по ШТО за допомогою драбинок</a:t>
            </a:r>
            <a:endParaRPr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https://youtu.be/qfVrRq_VYyM?si=hfS2hyO-F5g52f1H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Виготовлення рятувальних нош </a:t>
            </a:r>
            <a:r>
              <a:rPr lang="uk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https://youtu.be/7uBcku0EYgI?si=BCndP-JV01aCcCOs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Вузли для кріплення мотузки до опори. </a:t>
            </a:r>
            <a:endParaRPr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https://youtu.be/szhPiC1wvXI?si=V6RjVnzbznIb9fVE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6. Вузли провідники </a:t>
            </a:r>
            <a:r>
              <a:rPr lang="uk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https://youtu.be/6mRuIYx-4qA?si=lWKRwWSo2v95OAN0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7. Вузли для зв’язування мотузок однакового діаметру</a:t>
            </a:r>
            <a:endParaRPr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https://youtu.be/YxPF-FofvWg?si=fx4MtHNO4zQLwnhj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8. Вузли для організації страховки </a:t>
            </a:r>
            <a:r>
              <a:rPr lang="uk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https://youtu.be/9mMFDDqhhh0?si=e86uDWUrapP42Fxv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9. Схоплюючі вузли </a:t>
            </a:r>
            <a:r>
              <a:rPr lang="uk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https://youtu.be/8ht1mxTqXTw?si=wiNRF7LeqwXiP-8X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10. Вузли для зв’язування мотузок різного діаметру </a:t>
            </a:r>
            <a:endParaRPr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https://youtu.be/OxPVL2PBIsU?si=D8jiws_zWtc68jbX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11. Лікарські властивості рослин </a:t>
            </a:r>
            <a:r>
              <a:rPr lang="uk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https://youtu.be/6O7IrfqmwJg?si=udsaE6Yp5fwuf3V_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12. Пов’язки </a:t>
            </a:r>
            <a:r>
              <a:rPr lang="uk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https://youtu.be/92V60BYFKLs?si=3pFByqRRvrQlipr5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13. Підйом по вертикальних перилах за допомогою схоплюючих вузлів</a:t>
            </a:r>
            <a:endParaRPr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</a:t>
            </a:r>
            <a:r>
              <a:rPr lang="uk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tps://youtu.be/oa-bRv3In68?si=wsGwRBoVg-kM6Q-T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14. Вузли    </a:t>
            </a:r>
            <a:r>
              <a:rPr lang="uk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https://youtu.be/1iEKIOuy9Qo?feature=shared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 flipH="1">
            <a:off x="135175" y="0"/>
            <a:ext cx="66189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53100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Виховна робота</a:t>
            </a:r>
            <a:endParaRPr sz="23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Значну увагу приділяю національно-патріотичному, моральному та екологічному вихованню. Формую в вихованцях дбайливе ставлення до природи, любов до рідного краю, повагу до традицій та історії України.</a:t>
            </a:r>
            <a:endParaRPr sz="18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42" name="Google Shape;142;p23" title="photo_2026-02-12_00-54-3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4075" y="152200"/>
            <a:ext cx="2196026" cy="147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 title="photo_2026-02-13_21-49-01.jpg"/>
          <p:cNvPicPr preferRelativeResize="0"/>
          <p:nvPr/>
        </p:nvPicPr>
        <p:blipFill rotWithShape="1">
          <a:blip r:embed="rId5">
            <a:alphaModFix/>
          </a:blip>
          <a:srcRect b="0" l="12633" r="0" t="0"/>
          <a:stretch/>
        </p:blipFill>
        <p:spPr>
          <a:xfrm>
            <a:off x="235700" y="1623325"/>
            <a:ext cx="1860950" cy="147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 title="photo_2026-02-13_21-49-01 (3)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661024"/>
            <a:ext cx="1961475" cy="13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3" title="photo_2026-02-13_21-49-01 (2)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54075" y="1718375"/>
            <a:ext cx="2196026" cy="130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 title="photo_2026-02-12_10-10-31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03850" y="1661025"/>
            <a:ext cx="1860951" cy="1395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/>
        </p:nvSpPr>
        <p:spPr>
          <a:xfrm>
            <a:off x="0" y="1457025"/>
            <a:ext cx="5376900" cy="3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600">
                <a:solidFill>
                  <a:schemeClr val="accent6"/>
                </a:solidFill>
                <a:latin typeface="Lobster"/>
                <a:ea typeface="Lobster"/>
                <a:cs typeface="Lobster"/>
                <a:sym typeface="Lobster"/>
              </a:rPr>
              <a:t>     </a:t>
            </a:r>
            <a:r>
              <a:rPr lang="uk" sz="3600">
                <a:solidFill>
                  <a:schemeClr val="accent6"/>
                </a:solidFill>
                <a:latin typeface="Lobster"/>
                <a:ea typeface="Lobster"/>
                <a:cs typeface="Lobster"/>
                <a:sym typeface="Lobster"/>
              </a:rPr>
              <a:t>"Тільки про дві речі ми будемо шкодувати на смертному одрі - що мало любили і мало подорожували"                              Марк Твен</a:t>
            </a:r>
            <a:endParaRPr sz="3600">
              <a:solidFill>
                <a:schemeClr val="accent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accent6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ctrTitle"/>
          </p:nvPr>
        </p:nvSpPr>
        <p:spPr>
          <a:xfrm>
            <a:off x="573000" y="1113000"/>
            <a:ext cx="3999000" cy="291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6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ДЯКУЮ </a:t>
            </a:r>
            <a:endParaRPr b="1" i="1" sz="60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6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ЗА</a:t>
            </a:r>
            <a:endParaRPr b="1" i="1" sz="60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" sz="6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УВАГУ!</a:t>
            </a:r>
            <a:endParaRPr b="1" i="1" sz="60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7" name="Google Shape;157;p25"/>
          <p:cNvSpPr txBox="1"/>
          <p:nvPr>
            <p:ph idx="1" type="subTitle"/>
          </p:nvPr>
        </p:nvSpPr>
        <p:spPr>
          <a:xfrm flipH="1" rot="10800000">
            <a:off x="311700" y="7785150"/>
            <a:ext cx="8520600" cy="10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5" title="photo_2026-02-09_16-58-2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571" y="0"/>
            <a:ext cx="377725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 flipH="1">
            <a:off x="1179925" y="-221676"/>
            <a:ext cx="6237600" cy="72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ЗАГАЛЬНІ ВІДОМОСТІ</a:t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29750" y="501024"/>
            <a:ext cx="8884500" cy="45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РЕШЕТНЯК Людмила Володимирівна</a:t>
            </a:r>
            <a:endParaRPr sz="27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Посада: керівник гуртка </a:t>
            </a:r>
            <a:r>
              <a:rPr lang="uk" sz="19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“Спортивний туризм”</a:t>
            </a:r>
            <a:endParaRPr sz="19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Заклад позашкільної освіти </a:t>
            </a:r>
            <a:r>
              <a:rPr lang="uk" sz="19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“Комунарський районний центр молоді та школярів” </a:t>
            </a:r>
            <a:r>
              <a:rPr lang="uk" sz="1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Запорізької міської ради</a:t>
            </a:r>
            <a:endParaRPr sz="1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Освіта : </a:t>
            </a:r>
            <a:r>
              <a:rPr lang="uk" sz="19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вища</a:t>
            </a:r>
            <a:endParaRPr sz="19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Lobster"/>
              <a:buAutoNum type="arabicPeriod"/>
            </a:pPr>
            <a:r>
              <a:rPr lang="uk" sz="19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Запорізький державний університет, спеціальність “Фізика”. Присвоєно кваліфікацію спеціаліста: Фізик.Викладач фізики. м.Запоріжжя 1995 рік</a:t>
            </a:r>
            <a:endParaRPr sz="19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Lobster"/>
              <a:buAutoNum type="arabicPeriod"/>
            </a:pPr>
            <a:r>
              <a:rPr lang="uk" sz="19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Інститут післядипломної освіти Гуманітарного університету “Запорізький інститут державного та муніципального управління”. Присвоєно кваліфікацію : Викладач фізичного виховання, тренер з обраного виду спорту. Спеціальність: “Фізичне виховання”. м.Запоріжжя 2007 рік</a:t>
            </a:r>
            <a:endParaRPr sz="19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Lobster"/>
              <a:buAutoNum type="arabicPeriod"/>
            </a:pPr>
            <a:r>
              <a:rPr lang="uk" sz="19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“Класичний приватний університет” . Повна вища освіта( магістратура ) за спеціальністю “Фізичне виховання”. Присвоєно кваліфікацію магістра фізичного ! То за викладача вищих навчальних закладів.</a:t>
            </a:r>
            <a:endParaRPr sz="19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00"/>
              <a:buFont typeface="Lobster"/>
              <a:buAutoNum type="arabicPeriod"/>
            </a:pPr>
            <a:r>
              <a:rPr lang="uk" sz="19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Міжнародний центр дитячо-юнацького туризму. Присвоєно кваліфікацію: Інструктор дитячо-юнацького туризму. м. Київ 2003 рік</a:t>
            </a:r>
            <a:endParaRPr sz="19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>
                <a:solidFill>
                  <a:srgbClr val="4A86E8"/>
                </a:solidFill>
                <a:latin typeface="Lobster"/>
                <a:ea typeface="Lobster"/>
                <a:cs typeface="Lobster"/>
                <a:sym typeface="Lobster"/>
              </a:rPr>
              <a:t>Педагогічний стаж:  </a:t>
            </a:r>
            <a:r>
              <a:rPr lang="uk" sz="19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30   років.</a:t>
            </a:r>
            <a:endParaRPr sz="19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A86E8"/>
                </a:solidFill>
                <a:latin typeface="Lobster"/>
                <a:ea typeface="Lobster"/>
                <a:cs typeface="Lobster"/>
                <a:sym typeface="Lobster"/>
              </a:rPr>
              <a:t>Рік попередньої атестації:</a:t>
            </a:r>
            <a:r>
              <a:rPr lang="uk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uk" sz="18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2021</a:t>
            </a:r>
            <a:endParaRPr sz="18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3288000" y="167975"/>
            <a:ext cx="2568000" cy="31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00FF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ТЕМА САМООСВІТИ</a:t>
            </a:r>
            <a:endParaRPr sz="1800">
              <a:solidFill>
                <a:srgbClr val="0000FF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311700" y="482375"/>
            <a:ext cx="8520600" cy="44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            </a:t>
            </a:r>
            <a:r>
              <a:rPr lang="uk" sz="1400">
                <a:solidFill>
                  <a:srgbClr val="0000FF"/>
                </a:solidFill>
                <a:highlight>
                  <a:srgbClr val="BF9000"/>
                </a:highlight>
                <a:latin typeface="Lobster"/>
                <a:ea typeface="Lobster"/>
                <a:cs typeface="Lobster"/>
                <a:sym typeface="Lobster"/>
              </a:rPr>
              <a:t>   </a:t>
            </a:r>
            <a:r>
              <a:rPr lang="uk" sz="1400">
                <a:solidFill>
                  <a:srgbClr val="FFFF00"/>
                </a:solidFill>
                <a:highlight>
                  <a:srgbClr val="BF9000"/>
                </a:highlight>
                <a:latin typeface="Lobster"/>
                <a:ea typeface="Lobster"/>
                <a:cs typeface="Lobster"/>
                <a:sym typeface="Lobster"/>
              </a:rPr>
              <a:t>«Розвиток фізичних і особистісних якостей вихованців гуртка “Спортивного туризму” в умовах позашкільної освіти»</a:t>
            </a:r>
            <a:endParaRPr sz="1400">
              <a:solidFill>
                <a:srgbClr val="FFFF00"/>
              </a:solidFill>
              <a:highlight>
                <a:srgbClr val="BF90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Мета :</a:t>
            </a:r>
            <a:endParaRPr sz="1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FFFF00"/>
                </a:solidFill>
                <a:highlight>
                  <a:srgbClr val="BF9000"/>
                </a:highlight>
                <a:latin typeface="Lobster"/>
                <a:ea typeface="Lobster"/>
                <a:cs typeface="Lobster"/>
                <a:sym typeface="Lobster"/>
              </a:rPr>
              <a:t>Підвищення професійної компетентності керівника гуртка шляхом удосконалення туристсько-спортивної підготовки вихованців та розвитку їх фізичних і особистісних якостей.</a:t>
            </a:r>
            <a:endParaRPr sz="1400">
              <a:solidFill>
                <a:srgbClr val="FFFF00"/>
              </a:solidFill>
              <a:highlight>
                <a:srgbClr val="BF90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Основні завдання</a:t>
            </a:r>
            <a:endParaRPr sz="1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FFFF00"/>
                </a:solidFill>
                <a:highlight>
                  <a:srgbClr val="BF9000"/>
                </a:highlight>
                <a:latin typeface="Lobster"/>
                <a:ea typeface="Lobster"/>
                <a:cs typeface="Lobster"/>
                <a:sym typeface="Lobster"/>
              </a:rPr>
              <a:t>удосконалити методи та форми туристсько-спортивної підготовки;</a:t>
            </a:r>
            <a:endParaRPr sz="1400">
              <a:solidFill>
                <a:srgbClr val="FFFF00"/>
              </a:solidFill>
              <a:highlight>
                <a:srgbClr val="BF90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FFFF00"/>
                </a:solidFill>
                <a:highlight>
                  <a:srgbClr val="BF9000"/>
                </a:highlight>
                <a:latin typeface="Lobster"/>
                <a:ea typeface="Lobster"/>
                <a:cs typeface="Lobster"/>
                <a:sym typeface="Lobster"/>
              </a:rPr>
              <a:t>впроваджувати практико-орієнтовані методи навчання;</a:t>
            </a:r>
            <a:endParaRPr sz="1400">
              <a:solidFill>
                <a:srgbClr val="FFFF00"/>
              </a:solidFill>
              <a:highlight>
                <a:srgbClr val="BF90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FFFF00"/>
                </a:solidFill>
                <a:highlight>
                  <a:srgbClr val="BF9000"/>
                </a:highlight>
                <a:latin typeface="Lobster"/>
                <a:ea typeface="Lobster"/>
                <a:cs typeface="Lobster"/>
                <a:sym typeface="Lobster"/>
              </a:rPr>
              <a:t>формувати навички командної роботи та відповідального ставлення до безпеки;</a:t>
            </a:r>
            <a:endParaRPr sz="1400">
              <a:solidFill>
                <a:srgbClr val="FFFF00"/>
              </a:solidFill>
              <a:highlight>
                <a:srgbClr val="BF90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FFFF00"/>
                </a:solidFill>
                <a:highlight>
                  <a:srgbClr val="BF9000"/>
                </a:highlight>
                <a:latin typeface="Lobster"/>
                <a:ea typeface="Lobster"/>
                <a:cs typeface="Lobster"/>
                <a:sym typeface="Lobster"/>
              </a:rPr>
              <a:t>підвищувати рівень фізичної витривалості й туристської майстерності вихованців.</a:t>
            </a:r>
            <a:endParaRPr sz="1400">
              <a:solidFill>
                <a:srgbClr val="FFFF00"/>
              </a:solidFill>
              <a:highlight>
                <a:srgbClr val="BF90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Основні напрями роботи</a:t>
            </a:r>
            <a:endParaRPr sz="1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FFFF00"/>
                </a:solidFill>
                <a:highlight>
                  <a:srgbClr val="BF9000"/>
                </a:highlight>
                <a:latin typeface="Lobster"/>
                <a:ea typeface="Lobster"/>
                <a:cs typeface="Lobster"/>
                <a:sym typeface="Lobster"/>
              </a:rPr>
              <a:t>опрацювання фахової та методичної літератури;</a:t>
            </a:r>
            <a:endParaRPr sz="1400">
              <a:solidFill>
                <a:srgbClr val="FFFF00"/>
              </a:solidFill>
              <a:highlight>
                <a:srgbClr val="BF90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FFFF00"/>
                </a:solidFill>
                <a:highlight>
                  <a:srgbClr val="BF9000"/>
                </a:highlight>
                <a:latin typeface="Lobster"/>
                <a:ea typeface="Lobster"/>
                <a:cs typeface="Lobster"/>
                <a:sym typeface="Lobster"/>
              </a:rPr>
              <a:t>участь у курсах підвищення кваліфікації, семінарах;</a:t>
            </a:r>
            <a:endParaRPr sz="1400">
              <a:solidFill>
                <a:srgbClr val="FFFF00"/>
              </a:solidFill>
              <a:highlight>
                <a:srgbClr val="BF90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FFFF00"/>
                </a:solidFill>
                <a:highlight>
                  <a:srgbClr val="BF9000"/>
                </a:highlight>
                <a:latin typeface="Lobster"/>
                <a:ea typeface="Lobster"/>
                <a:cs typeface="Lobster"/>
                <a:sym typeface="Lobster"/>
              </a:rPr>
              <a:t>упровадження сучасних методів роботи на заняттях гуртка;</a:t>
            </a:r>
            <a:endParaRPr sz="1400">
              <a:solidFill>
                <a:srgbClr val="FFFF00"/>
              </a:solidFill>
              <a:highlight>
                <a:srgbClr val="BF90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FFFF00"/>
                </a:solidFill>
                <a:highlight>
                  <a:srgbClr val="BF9000"/>
                </a:highlight>
                <a:latin typeface="Lobster"/>
                <a:ea typeface="Lobster"/>
                <a:cs typeface="Lobster"/>
                <a:sym typeface="Lobster"/>
              </a:rPr>
              <a:t>проведення навчально-тренувальних занять, походів і змагань;</a:t>
            </a:r>
            <a:endParaRPr sz="1400">
              <a:solidFill>
                <a:srgbClr val="FFFF00"/>
              </a:solidFill>
              <a:highlight>
                <a:srgbClr val="BF90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FFFF00"/>
                </a:solidFill>
                <a:highlight>
                  <a:srgbClr val="BF9000"/>
                </a:highlight>
                <a:latin typeface="Lobster"/>
                <a:ea typeface="Lobster"/>
                <a:cs typeface="Lobster"/>
                <a:sym typeface="Lobster"/>
              </a:rPr>
              <a:t>аналіз та узагальнення результатів педагогічної діяльності.</a:t>
            </a:r>
            <a:endParaRPr sz="1400">
              <a:solidFill>
                <a:srgbClr val="FFFF00"/>
              </a:solidFill>
              <a:highlight>
                <a:srgbClr val="BF90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Очікувані результати</a:t>
            </a:r>
            <a:endParaRPr sz="1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      </a:t>
            </a:r>
            <a:r>
              <a:rPr lang="uk" sz="1400">
                <a:solidFill>
                  <a:srgbClr val="FFFF00"/>
                </a:solidFill>
                <a:highlight>
                  <a:srgbClr val="BF9000"/>
                </a:highlight>
                <a:latin typeface="Lobster"/>
                <a:ea typeface="Lobster"/>
                <a:cs typeface="Lobster"/>
                <a:sym typeface="Lobster"/>
              </a:rPr>
              <a:t>  підвищення рівня фізичної підготовленості та туристської компетентності                                                     </a:t>
            </a:r>
            <a:r>
              <a:rPr lang="uk" sz="1400">
                <a:solidFill>
                  <a:srgbClr val="FFFF00"/>
                </a:solidFill>
                <a:highlight>
                  <a:srgbClr val="BF9000"/>
                </a:highlight>
                <a:latin typeface="Lobster"/>
                <a:ea typeface="Lobster"/>
                <a:cs typeface="Lobster"/>
                <a:sym typeface="Lobster"/>
              </a:rPr>
              <a:t>вихованців;</a:t>
            </a:r>
            <a:endParaRPr sz="1400">
              <a:solidFill>
                <a:srgbClr val="FFFF00"/>
              </a:solidFill>
              <a:highlight>
                <a:srgbClr val="BF90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FFFF00"/>
                </a:solidFill>
                <a:highlight>
                  <a:srgbClr val="BF9000"/>
                </a:highlight>
                <a:latin typeface="Lobster"/>
                <a:ea typeface="Lobster"/>
                <a:cs typeface="Lobster"/>
                <a:sym typeface="Lobster"/>
              </a:rPr>
              <a:t>зростання результативності участі у змаганнях;</a:t>
            </a:r>
            <a:endParaRPr sz="1400">
              <a:solidFill>
                <a:srgbClr val="FFFF00"/>
              </a:solidFill>
              <a:highlight>
                <a:srgbClr val="BF90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FFFF00"/>
                </a:solidFill>
                <a:highlight>
                  <a:srgbClr val="BF9000"/>
                </a:highlight>
                <a:latin typeface="Lobster"/>
                <a:ea typeface="Lobster"/>
                <a:cs typeface="Lobster"/>
                <a:sym typeface="Lobster"/>
              </a:rPr>
              <a:t>формування здорового способу життя та позитивних особистісних якостей дітей;</a:t>
            </a:r>
            <a:endParaRPr sz="1400">
              <a:solidFill>
                <a:srgbClr val="FFFF00"/>
              </a:solidFill>
              <a:highlight>
                <a:srgbClr val="BF9000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FFFF00"/>
                </a:solidFill>
                <a:highlight>
                  <a:srgbClr val="BF9000"/>
                </a:highlight>
                <a:latin typeface="Lobster"/>
                <a:ea typeface="Lobster"/>
                <a:cs typeface="Lobster"/>
                <a:sym typeface="Lobster"/>
              </a:rPr>
              <a:t>удосконалення професійної майстерності педагога.</a:t>
            </a:r>
            <a:endParaRPr sz="1400">
              <a:solidFill>
                <a:srgbClr val="FFFF00"/>
              </a:solidFill>
              <a:highlight>
                <a:srgbClr val="BF9000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ctrTitle"/>
          </p:nvPr>
        </p:nvSpPr>
        <p:spPr>
          <a:xfrm>
            <a:off x="198500" y="231400"/>
            <a:ext cx="4570200" cy="39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56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МОЄ </a:t>
            </a:r>
            <a:r>
              <a:rPr lang="uk" sz="156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ПЕДАГОГІЧНЕ КРЕДО</a:t>
            </a:r>
            <a:endParaRPr sz="156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273975" y="684125"/>
            <a:ext cx="4717200" cy="56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Через заняття спортивним туризмом виховувати в вихованцях любов до рідного краю, патріотизм, формувати  здоровий спосіб життя, витривалість, відповідальність і вміння працювати в команді.</a:t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НАПРЯМИ РОБОТИ</a:t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Lobster"/>
              <a:buChar char="-"/>
            </a:pPr>
            <a:r>
              <a:rPr lang="uk" sz="2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пішохідний та гірський туризм;</a:t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Lobster"/>
              <a:buChar char="-"/>
            </a:pPr>
            <a:r>
              <a:rPr lang="uk" sz="2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спортивне орієнтування;</a:t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Lobster"/>
              <a:buChar char="-"/>
            </a:pPr>
            <a:r>
              <a:rPr lang="uk" sz="2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туристсько-краєзнавча діяльність;</a:t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Lobster"/>
              <a:buChar char="-"/>
            </a:pPr>
            <a:r>
              <a:rPr lang="uk" sz="2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топографія та робота з картами;</a:t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Lobster"/>
              <a:buChar char="-"/>
            </a:pPr>
            <a:r>
              <a:rPr lang="uk" sz="2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техніка безпеки та перша долікарська допомога;</a:t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Lobster"/>
              <a:buChar char="-"/>
            </a:pPr>
            <a:r>
              <a:rPr lang="uk" sz="2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участь у змаганнях та походах.</a:t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МЕТОДИ РОБОТИ</a:t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Lobster"/>
              <a:buChar char="-"/>
            </a:pPr>
            <a:r>
              <a:rPr lang="uk" sz="2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практичні тренування;</a:t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Lobster"/>
              <a:buChar char="-"/>
            </a:pPr>
            <a:r>
              <a:rPr lang="uk" sz="2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проблемно-пошукові методи;</a:t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Lobster"/>
              <a:buChar char="-"/>
            </a:pPr>
            <a:r>
              <a:rPr lang="uk" sz="2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ігрові технології;</a:t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-329882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Lobster"/>
              <a:buChar char="-"/>
            </a:pPr>
            <a:r>
              <a:rPr lang="uk" sz="29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змагання та походи.</a:t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3" name="Google Shape;73;p16" title="photo_2026-02-10_04-11-5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222" y="0"/>
            <a:ext cx="436795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ctrTitle"/>
          </p:nvPr>
        </p:nvSpPr>
        <p:spPr>
          <a:xfrm>
            <a:off x="5522479" y="7004600"/>
            <a:ext cx="4952400" cy="4827000"/>
          </a:xfrm>
          <a:prstGeom prst="rect">
            <a:avLst/>
          </a:prstGeom>
        </p:spPr>
        <p:txBody>
          <a:bodyPr anchorCtr="0" anchor="b" bIns="91425" lIns="91425" spcFirstLastPara="1" rIns="0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3983750" y="342600"/>
            <a:ext cx="49524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ПРОФЕСІЙНА ДІЯЛЬНІСТЬ</a:t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Працюю керівником гуртка спортивного туризму в закладі позашкільної освіти. Свою діяльність спрямовую на реалізацію державної політики у сфері позашкільної освіти, фізичного виховання та національно-патріотичного розвитку дітей.</a:t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Робота гуртка здійснюється відповідно до навчальної програми з спортивного туризму, чинних нормативно-правових документів та з урахуванням вікових і психологічних особливостей вихованців.</a:t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Мета та завдання педагогічної діяльності: </a:t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створення умов для всебічного розвитку особистості вихованців шляхом залучення до занять спортивним туризмом, формування здорового способу життя та активної громадянської позиції.</a:t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0" name="Google Shape;80;p17" title="photo_2026-02-12_10-10-0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ctrTitle"/>
          </p:nvPr>
        </p:nvSpPr>
        <p:spPr>
          <a:xfrm>
            <a:off x="1481400" y="117800"/>
            <a:ext cx="3011700" cy="60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ПРОФЕСІЙНЕ ЗРОСТАННЯ</a:t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311700" y="719400"/>
            <a:ext cx="5330700" cy="25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Систематично працюю над підвищенням професійного рівня:</a:t>
            </a:r>
            <a:endParaRPr sz="1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проходжу курси підвищення кваліфікації;</a:t>
            </a:r>
            <a:endParaRPr sz="1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беру участь у семінарах, вебінарах, методичних заходах;</a:t>
            </a:r>
            <a:endParaRPr sz="1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обмінююся досвідом з колегами;</a:t>
            </a:r>
            <a:endParaRPr sz="1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опрацьовую фахову та методичну літературу.</a:t>
            </a:r>
            <a:endParaRPr sz="1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7" name="Google Shape;87;p18" title="photo_2026-02-09_16-49-50.jpg"/>
          <p:cNvPicPr preferRelativeResize="0"/>
          <p:nvPr/>
        </p:nvPicPr>
        <p:blipFill rotWithShape="1">
          <a:blip r:embed="rId3">
            <a:alphaModFix/>
          </a:blip>
          <a:srcRect b="13890" l="0" r="5979" t="10574"/>
          <a:stretch/>
        </p:blipFill>
        <p:spPr>
          <a:xfrm>
            <a:off x="5835300" y="0"/>
            <a:ext cx="3308700" cy="388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 title="photo_2025-01-27_09-23-0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40923">
            <a:off x="136525" y="2463400"/>
            <a:ext cx="1153524" cy="79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 title="photo_2026-02-12_08-35-37 (2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3772" y="2651591"/>
            <a:ext cx="330125" cy="236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 title="photo_2026-02-12_08-35-37 (3)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5687" y="2155650"/>
            <a:ext cx="1060915" cy="75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 title="photo_2026-02-12_08-35-37 (4)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55687" y="2155650"/>
            <a:ext cx="1060915" cy="75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 title="photo_2026-02-12_08-35-37 (5)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43779" y="2155650"/>
            <a:ext cx="1084733" cy="75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 title="photo_2026-02-12_08-35-37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5687" y="2155650"/>
            <a:ext cx="1060915" cy="75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 title="photo_2026-02-12_08-35-38 (2)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76675" y="2155650"/>
            <a:ext cx="1158000" cy="7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 title="photo_2026-02-12_08-35-37 (2)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195" y="117800"/>
            <a:ext cx="1158000" cy="83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 title="photo_2026-02-12_08-35-37 (3)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1995" y="117800"/>
            <a:ext cx="1060925" cy="75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 title="photo_2026-02-12_08-35-38 (3)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53700" y="2157727"/>
            <a:ext cx="1173325" cy="83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 title="photo_2026-02-12_08-35-38 (4)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53412" y="3054675"/>
            <a:ext cx="1173325" cy="83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 title="photo_2026-02-12_08-35-38 (5)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53675" y="3054700"/>
            <a:ext cx="1173325" cy="83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 title="photo_2026-02-12_08-35-38 (6)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176370">
            <a:off x="4384939" y="2346561"/>
            <a:ext cx="1190145" cy="839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 title="photo_2026-02-12_08-35-38.jp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-1585189">
            <a:off x="121924" y="3877337"/>
            <a:ext cx="1182751" cy="8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 title="photo_2026-02-12_08-35-37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270724">
            <a:off x="4271948" y="3667763"/>
            <a:ext cx="1244779" cy="88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ctrTitle"/>
          </p:nvPr>
        </p:nvSpPr>
        <p:spPr>
          <a:xfrm>
            <a:off x="311700" y="1922550"/>
            <a:ext cx="8520600" cy="59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НАШІ ДОСЯГНЕННЯ</a:t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8" name="Google Shape;108;p19"/>
          <p:cNvSpPr txBox="1"/>
          <p:nvPr>
            <p:ph idx="1" type="subTitle"/>
          </p:nvPr>
        </p:nvSpPr>
        <p:spPr>
          <a:xfrm>
            <a:off x="210325" y="2323600"/>
            <a:ext cx="7111500" cy="33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1. Нагороди вихованців  :  </a:t>
            </a:r>
            <a:endParaRPr sz="18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uk" sz="1800" u="sng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https://drive.google.com/drive/folders/10xzluhNoZeKgTT2NpZCALuwPWc_98hwI</a:t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2. Мої грамоти :</a:t>
            </a:r>
            <a:endParaRPr sz="18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u="sng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uk" sz="1800" u="sng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https://drive.go.ogle.com/drive/folders/1X-1wI0GBlvosVjpBVXUhQSiE5Vd3UMWk</a:t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3. Мої сертифікати :</a:t>
            </a:r>
            <a:endParaRPr sz="18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uk" sz="1800" u="sng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https://drive.google.com/drive/folders/1dmSQ84JAOj29l6glD9E4_IKGYNX4hlF_</a:t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4. Звіти про змагання :</a:t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u="sng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https://drive.google.com/drive/folders/1-3KcUZoU-bJGOWt0cAiU_pqV3wkCWJLo</a:t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5. Рейтинг тренерів України 2025 рік ( номінація “Тренери”) :</a:t>
            </a:r>
            <a:endParaRPr sz="18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u="sng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https://www.mountain.net.ua/nominacziya-treneri/</a:t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1859175" y="0"/>
            <a:ext cx="5522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РЕЗУЛЬТАТИВНІСТЬ ПЕДАГОГІЧНОЇ ДІЯЛЬНОСТІ</a:t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311700" y="378600"/>
            <a:ext cx="866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За період роботи вихованці гуртка:</a:t>
            </a:r>
            <a:endParaRPr sz="1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беруть активну участь у міських, районних та обласних змаганнях зі спортивного туризму;</a:t>
            </a:r>
            <a:endParaRPr sz="1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виборюють призові місця;</a:t>
            </a:r>
            <a:endParaRPr sz="1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успішно проходять навчально-тренувальні та багатоденні походи;</a:t>
            </a:r>
            <a:endParaRPr sz="1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демонструють зростання рівня фізичної підготовки та туристської майстерності.</a:t>
            </a:r>
            <a:endParaRPr sz="1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(Результати підтверджуються грамотами, дипломами, протоколами змагань.)</a:t>
            </a:r>
            <a:endParaRPr sz="16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11" name="Google Shape;111;p19" title="photo_2026-02-12_09-12-38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3543991">
            <a:off x="7599671" y="1864328"/>
            <a:ext cx="1322108" cy="1762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 title="photo_2026-02-12_09-13-06.jpg"/>
          <p:cNvPicPr preferRelativeResize="0"/>
          <p:nvPr/>
        </p:nvPicPr>
        <p:blipFill rotWithShape="1">
          <a:blip r:embed="rId10">
            <a:alphaModFix/>
          </a:blip>
          <a:srcRect b="16517" l="7177" r="-3257" t="10265"/>
          <a:stretch/>
        </p:blipFill>
        <p:spPr>
          <a:xfrm rot="867631">
            <a:off x="7320700" y="3395450"/>
            <a:ext cx="1403625" cy="14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 title="photo_2026-02-13_12-31-3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675" y="67475"/>
            <a:ext cx="2594432" cy="194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 title="photo_2026-02-12_10-07-06.jpg"/>
          <p:cNvPicPr preferRelativeResize="0"/>
          <p:nvPr/>
        </p:nvPicPr>
        <p:blipFill rotWithShape="1">
          <a:blip r:embed="rId5">
            <a:alphaModFix/>
          </a:blip>
          <a:srcRect b="-299760" l="-71030" r="71030" t="299760"/>
          <a:stretch/>
        </p:blipFill>
        <p:spPr>
          <a:xfrm rot="-5400000">
            <a:off x="3923938" y="2932721"/>
            <a:ext cx="1296125" cy="192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 title="photo_2026-02-12_23-14-15.jpg"/>
          <p:cNvPicPr preferRelativeResize="0"/>
          <p:nvPr/>
        </p:nvPicPr>
        <p:blipFill rotWithShape="1">
          <a:blip r:embed="rId6">
            <a:alphaModFix/>
          </a:blip>
          <a:srcRect b="-10420" l="-11957" r="0" t="-11174"/>
          <a:stretch/>
        </p:blipFill>
        <p:spPr>
          <a:xfrm flipH="1">
            <a:off x="2172000" y="2288050"/>
            <a:ext cx="1929300" cy="301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7">
            <a:alphaModFix/>
          </a:blip>
          <a:srcRect b="13140" l="0" r="0" t="17221"/>
          <a:stretch/>
        </p:blipFill>
        <p:spPr>
          <a:xfrm>
            <a:off x="2317073" y="49864"/>
            <a:ext cx="1929300" cy="198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 title="photo_2026-02-13_12-49-59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9775" y="128887"/>
            <a:ext cx="1728149" cy="2306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 title="photo_2026-02-13_21-06-39.jpg"/>
          <p:cNvPicPr preferRelativeResize="0"/>
          <p:nvPr/>
        </p:nvPicPr>
        <p:blipFill rotWithShape="1">
          <a:blip r:embed="rId9">
            <a:alphaModFix/>
          </a:blip>
          <a:srcRect b="9305" l="0" r="0" t="0"/>
          <a:stretch/>
        </p:blipFill>
        <p:spPr>
          <a:xfrm>
            <a:off x="7292550" y="2571750"/>
            <a:ext cx="1676000" cy="244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84775" y="2571749"/>
            <a:ext cx="1784026" cy="244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3575" y="2571750"/>
            <a:ext cx="1607875" cy="244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title="photo_2026-02-13_12-33-48.jp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83975" y="67475"/>
            <a:ext cx="1566526" cy="23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ctrTitle"/>
          </p:nvPr>
        </p:nvSpPr>
        <p:spPr>
          <a:xfrm>
            <a:off x="1554900" y="1675639"/>
            <a:ext cx="7589100" cy="179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FFFF00"/>
                </a:solidFill>
                <a:latin typeface="Lobster"/>
                <a:ea typeface="Lobster"/>
                <a:cs typeface="Lobster"/>
                <a:sym typeface="Lobster"/>
              </a:rPr>
              <a:t>У роботі використовую сучасні педагогічні технології, практико-орієнтований підхід, інтерактивні методи навчання. Застосовую елементи цифрових технологій (карти, навігаційні додатки), що підвищує інтерес вихованців до занять та сприяє кращому засвоєнню матеріалу.</a:t>
            </a:r>
            <a:endParaRPr sz="2400">
              <a:solidFill>
                <a:srgbClr val="FFFF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1" name="Google Shape;131;p21"/>
          <p:cNvSpPr txBox="1"/>
          <p:nvPr>
            <p:ph idx="1" type="subTitle"/>
          </p:nvPr>
        </p:nvSpPr>
        <p:spPr>
          <a:xfrm>
            <a:off x="2405925" y="300800"/>
            <a:ext cx="5263800" cy="8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ІННОВАЦІЙНА ТА МЕТОДИЧНА ДІЯЛЬНІСТЬ</a:t>
            </a:r>
            <a:endParaRPr sz="18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